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2" r:id="rId5"/>
    <p:sldId id="325" r:id="rId6"/>
    <p:sldId id="326" r:id="rId7"/>
    <p:sldId id="327" r:id="rId8"/>
    <p:sldId id="330" r:id="rId9"/>
    <p:sldId id="331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581"/>
    <a:srgbClr val="00AAD6"/>
    <a:srgbClr val="00B0F0"/>
    <a:srgbClr val="AAABD6"/>
    <a:srgbClr val="F1E6D9"/>
    <a:srgbClr val="F6EEE6"/>
    <a:srgbClr val="F7F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F5006-FAF4-4DB9-B639-B4E2C80B9649}" type="datetimeFigureOut">
              <a:rPr lang="es-CL" smtClean="0"/>
              <a:t>21-11-2023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57C8-80DC-4372-BAF2-9FD252B943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647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57C8-80DC-4372-BAF2-9FD252B9436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09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57C8-80DC-4372-BAF2-9FD252B9436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776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57C8-80DC-4372-BAF2-9FD252B9436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791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57C8-80DC-4372-BAF2-9FD252B9436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306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57C8-80DC-4372-BAF2-9FD252B9436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972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27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21663E-9FC4-5345-8411-CA08D21B2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3731" y="0"/>
            <a:ext cx="4154226" cy="3059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85E017-746C-C945-9248-E33A9E2F0C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844384" y="5661119"/>
            <a:ext cx="2273928" cy="1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8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FEA74-B62A-B143-B91E-22AA5614F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73" y="846667"/>
            <a:ext cx="10832253" cy="646049"/>
          </a:xfrm>
        </p:spPr>
        <p:txBody>
          <a:bodyPr anchor="t"/>
          <a:lstStyle>
            <a:lvl1pPr>
              <a:defRPr b="1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Verdana</a:t>
            </a:r>
            <a:r>
              <a:rPr lang="es-ES"/>
              <a:t> T44</a:t>
            </a:r>
            <a:endParaRPr lang="es-CL"/>
          </a:p>
        </p:txBody>
      </p:sp>
      <p:sp>
        <p:nvSpPr>
          <p:cNvPr id="7" name="Marcador de texto 14">
            <a:extLst>
              <a:ext uri="{FF2B5EF4-FFF2-40B4-BE49-F238E27FC236}">
                <a16:creationId xmlns:a16="http://schemas.microsoft.com/office/drawing/2014/main" id="{90F50B5D-7962-FFAF-2981-312548239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614" y="1574526"/>
            <a:ext cx="10831512" cy="4445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MX"/>
              <a:t>Subtítulo Verdana T26</a:t>
            </a:r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C0258CA-F903-5CBD-243B-04D225C00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614" y="2587413"/>
            <a:ext cx="10831512" cy="30344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MX"/>
              <a:t>Lorem ipsum dolor sit amet. T24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011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14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188014-5831-7B43-972A-636BF05B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4400" b="1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A290D-D179-A849-937F-F0453C66C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25FFF-AF91-C14D-9807-0A44D51DF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8756-A832-6946-8293-694AA9BB0A1E}" type="datetimeFigureOut">
              <a:rPr lang="es-CL" smtClean="0"/>
              <a:t>21-11-2023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FE25BD-8CB2-ED40-8DC7-5B1CE4ADC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112EE4-3193-F541-8679-F97C19758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64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napred.cl/plan-de-evacuacion-lago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apred.cl/visor-chile-preparado-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senapred.cl/simulacros_t/los-lagos-sector-educacion-202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094AA8-81B6-5717-A5B0-D48CEB2977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93079" y="5663498"/>
            <a:ext cx="2979937" cy="45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s-MX" sz="1600" dirty="0">
                <a:solidFill>
                  <a:schemeClr val="bg1"/>
                </a:solidFill>
                <a:latin typeface="Verdana"/>
                <a:ea typeface="Verdana"/>
              </a:rPr>
              <a:t> 2023</a:t>
            </a:r>
            <a:endParaRPr lang="es-CL" sz="160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B442C5-B905-5C49-B237-19E6219EA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946" y="4298711"/>
            <a:ext cx="1684140" cy="1532999"/>
          </a:xfrm>
          <a:prstGeom prst="rect">
            <a:avLst/>
          </a:prstGeom>
        </p:spPr>
      </p:pic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D806CEF-9424-772B-F2D8-FF29CCBD40EB}"/>
              </a:ext>
            </a:extLst>
          </p:cNvPr>
          <p:cNvSpPr txBox="1">
            <a:spLocks/>
          </p:cNvSpPr>
          <p:nvPr/>
        </p:nvSpPr>
        <p:spPr>
          <a:xfrm>
            <a:off x="1524000" y="737302"/>
            <a:ext cx="9144000" cy="8524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4000" b="1" dirty="0">
                <a:solidFill>
                  <a:schemeClr val="bg1"/>
                </a:solidFill>
              </a:rPr>
              <a:t>SIMULACRO SISMO-TSUNAMI</a:t>
            </a:r>
          </a:p>
          <a:p>
            <a:pPr marL="0" indent="0" algn="ctr">
              <a:buNone/>
            </a:pPr>
            <a:r>
              <a:rPr lang="es-CL" sz="4000" b="1" dirty="0">
                <a:solidFill>
                  <a:schemeClr val="bg1"/>
                </a:solidFill>
              </a:rPr>
              <a:t>SECTOR EDUCACIÓN</a:t>
            </a:r>
          </a:p>
          <a:p>
            <a:pPr marL="0" indent="0" algn="ctr">
              <a:buNone/>
            </a:pPr>
            <a:r>
              <a:rPr lang="es-CL" sz="4000" b="1" dirty="0">
                <a:solidFill>
                  <a:schemeClr val="bg1"/>
                </a:solidFill>
              </a:rPr>
              <a:t>________________</a:t>
            </a:r>
          </a:p>
          <a:p>
            <a:pPr marL="0" indent="0" algn="ctr">
              <a:buNone/>
            </a:pPr>
            <a:r>
              <a:rPr lang="es-CL" sz="4000" b="1" dirty="0">
                <a:solidFill>
                  <a:schemeClr val="bg1"/>
                </a:solidFill>
              </a:rPr>
              <a:t>Región de Los Lagos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CD351297-8E46-278D-EFF4-1F67612778AD}"/>
              </a:ext>
            </a:extLst>
          </p:cNvPr>
          <p:cNvSpPr txBox="1">
            <a:spLocks/>
          </p:cNvSpPr>
          <p:nvPr/>
        </p:nvSpPr>
        <p:spPr>
          <a:xfrm>
            <a:off x="1637016" y="3781123"/>
            <a:ext cx="9144000" cy="4572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dirty="0">
                <a:solidFill>
                  <a:schemeClr val="bg1"/>
                </a:solidFill>
              </a:rPr>
              <a:t>Dirección Regional de SENAPRED Los Lagos – Departamento de Gestión del Riesgo</a:t>
            </a:r>
          </a:p>
        </p:txBody>
      </p:sp>
    </p:spTree>
    <p:extLst>
      <p:ext uri="{BB962C8B-B14F-4D97-AF65-F5344CB8AC3E}">
        <p14:creationId xmlns:p14="http://schemas.microsoft.com/office/powerpoint/2010/main" val="383678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3217770-34CD-9849-8C42-60410F68E344}"/>
              </a:ext>
            </a:extLst>
          </p:cNvPr>
          <p:cNvSpPr/>
          <p:nvPr/>
        </p:nvSpPr>
        <p:spPr>
          <a:xfrm>
            <a:off x="0" y="337425"/>
            <a:ext cx="12192000" cy="887735"/>
          </a:xfrm>
          <a:prstGeom prst="rect">
            <a:avLst/>
          </a:prstGeom>
          <a:solidFill>
            <a:srgbClr val="0B4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B889E86-DEA7-8F46-AC29-DA78EB7489A4}"/>
              </a:ext>
            </a:extLst>
          </p:cNvPr>
          <p:cNvSpPr txBox="1"/>
          <p:nvPr/>
        </p:nvSpPr>
        <p:spPr>
          <a:xfrm>
            <a:off x="4228894" y="4634141"/>
            <a:ext cx="179585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57,34</a:t>
            </a:r>
            <a:r>
              <a:rPr lang="es-CL" sz="1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A4302A9-A9C0-A042-AC7E-7DEE769A314A}"/>
              </a:ext>
            </a:extLst>
          </p:cNvPr>
          <p:cNvSpPr txBox="1"/>
          <p:nvPr/>
        </p:nvSpPr>
        <p:spPr>
          <a:xfrm>
            <a:off x="7870161" y="4577649"/>
            <a:ext cx="145226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42,66</a:t>
            </a:r>
            <a:r>
              <a:rPr lang="es-CL" sz="1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48" name="Marcador de texto 4">
            <a:extLst>
              <a:ext uri="{FF2B5EF4-FFF2-40B4-BE49-F238E27FC236}">
                <a16:creationId xmlns:a16="http://schemas.microsoft.com/office/drawing/2014/main" id="{FD68C0F3-7724-6D47-B2AB-A178ADA9DDA4}"/>
              </a:ext>
            </a:extLst>
          </p:cNvPr>
          <p:cNvSpPr txBox="1">
            <a:spLocks/>
          </p:cNvSpPr>
          <p:nvPr/>
        </p:nvSpPr>
        <p:spPr>
          <a:xfrm>
            <a:off x="499698" y="572340"/>
            <a:ext cx="10515600" cy="518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b="1" dirty="0">
              <a:solidFill>
                <a:schemeClr val="bg1"/>
              </a:solidFill>
              <a:latin typeface="gobCL" pitchFamily="2" charset="77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617086C-FC16-523F-B936-0B4200464ACC}"/>
              </a:ext>
            </a:extLst>
          </p:cNvPr>
          <p:cNvSpPr txBox="1">
            <a:spLocks/>
          </p:cNvSpPr>
          <p:nvPr/>
        </p:nvSpPr>
        <p:spPr>
          <a:xfrm>
            <a:off x="1108157" y="415885"/>
            <a:ext cx="9975686" cy="674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CL" sz="2400" b="1" dirty="0">
                <a:solidFill>
                  <a:schemeClr val="bg1"/>
                </a:solidFill>
              </a:rPr>
              <a:t>ANTECEDENTES GENERALES SIMULACRO SISMO Y TSUNAMI SECTOR EDUCACIÓN – REGIÓN DE LOS LAGOS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524D36-0EF9-83C2-ABA2-095CCD219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751" y="1406065"/>
            <a:ext cx="1030313" cy="522450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5292340-B7FC-A977-BD83-AAC4FF0A26B3}"/>
              </a:ext>
            </a:extLst>
          </p:cNvPr>
          <p:cNvSpPr txBox="1"/>
          <p:nvPr/>
        </p:nvSpPr>
        <p:spPr>
          <a:xfrm>
            <a:off x="574342" y="1407551"/>
            <a:ext cx="1064105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</a:rPr>
              <a:t>ALCANCE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</a:rPr>
              <a:t>: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Verdana"/>
              </a:rPr>
              <a:t>Establecimientos ubicados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/>
                <a:ea typeface="Verdana"/>
              </a:rPr>
              <a:t>en la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Verdana"/>
              </a:rPr>
              <a:t>Región de Los Lagos.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ESCENARIO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 Sismo de mayor intensidad, magnitud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X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Mww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(los parámetros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hipocentrales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e información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tsunamigénica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se están gestionando con CSN y SHOA respectivamente).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FECHA DEL EJERCICIO: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Jueves 23 de Noviembre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2023.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HORARIO DEL EJERCICIO: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11:00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hrs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a 12:00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hrs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(a confirmar por </a:t>
            </a:r>
            <a:r>
              <a:rPr lang="es-CL" sz="20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Senapred</a:t>
            </a:r>
            <a:r>
              <a:rPr lang="es-C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Los Lagos,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previa coordinación con la SEREMI de Educación)</a:t>
            </a:r>
          </a:p>
        </p:txBody>
      </p:sp>
      <p:pic>
        <p:nvPicPr>
          <p:cNvPr id="2050" name="Picture 2" descr="CÓMO ACTUAR... Antes Durante Después">
            <a:extLst>
              <a:ext uri="{FF2B5EF4-FFF2-40B4-BE49-F238E27FC236}">
                <a16:creationId xmlns:a16="http://schemas.microsoft.com/office/drawing/2014/main" id="{4722553D-9FD3-B983-E3A4-512B5222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33" y="5125068"/>
            <a:ext cx="2433929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ÓMO ACTUAR... Antes Durante Después">
            <a:extLst>
              <a:ext uri="{FF2B5EF4-FFF2-40B4-BE49-F238E27FC236}">
                <a16:creationId xmlns:a16="http://schemas.microsoft.com/office/drawing/2014/main" id="{C1D9FE58-D40B-821A-0A60-4D563525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00" y="5039314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PORTANCIA DE LOS SIMULACROS - YouTube">
            <a:extLst>
              <a:ext uri="{FF2B5EF4-FFF2-40B4-BE49-F238E27FC236}">
                <a16:creationId xmlns:a16="http://schemas.microsoft.com/office/drawing/2014/main" id="{78E4A175-08FF-1B5E-6ABA-05AFD106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64" y="512506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5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1B504F-C6D9-5E58-1824-8CAD2B48D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54" y="361307"/>
            <a:ext cx="11510246" cy="8169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E8D1F0D-1E96-C7DD-9725-6AB46F63F350}"/>
              </a:ext>
            </a:extLst>
          </p:cNvPr>
          <p:cNvSpPr txBox="1"/>
          <p:nvPr/>
        </p:nvSpPr>
        <p:spPr>
          <a:xfrm>
            <a:off x="1047565" y="1455794"/>
            <a:ext cx="100140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proceso de evacuación de los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0F69B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establecimientos educacionales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Región de Los Lagos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0F69B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activa a través de sus propios mecanismos y sistemas sonoros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 función del horario definido por el Director Regional de SENAPRED Los Lagos y la SEREMI de Educación.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595323B-9211-A69D-ED1F-4E6BE997D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210" y="3627591"/>
            <a:ext cx="2543175" cy="1800225"/>
          </a:xfrm>
          <a:prstGeom prst="rect">
            <a:avLst/>
          </a:prstGeom>
        </p:spPr>
      </p:pic>
      <p:pic>
        <p:nvPicPr>
          <p:cNvPr id="3078" name="Picture 6" descr="campana de timbre de mano con icono de cuerda en vector de ilustración de  dibujos animados 4595191 Vector en Vecteezy">
            <a:extLst>
              <a:ext uri="{FF2B5EF4-FFF2-40B4-BE49-F238E27FC236}">
                <a16:creationId xmlns:a16="http://schemas.microsoft.com/office/drawing/2014/main" id="{2D97DE9D-1D2E-F440-4C1A-9BDC6AEC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94" y="3627591"/>
            <a:ext cx="20859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imbre de llamada de niño fotografías e imágenes de alta resolución - Alamy">
            <a:extLst>
              <a:ext uri="{FF2B5EF4-FFF2-40B4-BE49-F238E27FC236}">
                <a16:creationId xmlns:a16="http://schemas.microsoft.com/office/drawing/2014/main" id="{6B28AA4C-AE3F-E44C-910A-CB077C0BD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t="-6172" r="-981" b="6172"/>
          <a:stretch/>
        </p:blipFill>
        <p:spPr bwMode="auto">
          <a:xfrm>
            <a:off x="2108585" y="3627591"/>
            <a:ext cx="2085974" cy="23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3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3217770-34CD-9849-8C42-60410F68E344}"/>
              </a:ext>
            </a:extLst>
          </p:cNvPr>
          <p:cNvSpPr/>
          <p:nvPr/>
        </p:nvSpPr>
        <p:spPr>
          <a:xfrm>
            <a:off x="0" y="461670"/>
            <a:ext cx="12192000" cy="1054693"/>
          </a:xfrm>
          <a:prstGeom prst="rect">
            <a:avLst/>
          </a:prstGeom>
          <a:solidFill>
            <a:srgbClr val="0B4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B889E86-DEA7-8F46-AC29-DA78EB7489A4}"/>
              </a:ext>
            </a:extLst>
          </p:cNvPr>
          <p:cNvSpPr txBox="1"/>
          <p:nvPr/>
        </p:nvSpPr>
        <p:spPr>
          <a:xfrm>
            <a:off x="4228894" y="4634141"/>
            <a:ext cx="179585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57,34</a:t>
            </a:r>
            <a:r>
              <a:rPr lang="es-CL" sz="1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A4302A9-A9C0-A042-AC7E-7DEE769A314A}"/>
              </a:ext>
            </a:extLst>
          </p:cNvPr>
          <p:cNvSpPr txBox="1"/>
          <p:nvPr/>
        </p:nvSpPr>
        <p:spPr>
          <a:xfrm>
            <a:off x="7870161" y="4577649"/>
            <a:ext cx="145226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42,66</a:t>
            </a:r>
            <a:r>
              <a:rPr lang="es-CL" sz="1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48" name="Marcador de texto 4">
            <a:extLst>
              <a:ext uri="{FF2B5EF4-FFF2-40B4-BE49-F238E27FC236}">
                <a16:creationId xmlns:a16="http://schemas.microsoft.com/office/drawing/2014/main" id="{FD68C0F3-7724-6D47-B2AB-A178ADA9DDA4}"/>
              </a:ext>
            </a:extLst>
          </p:cNvPr>
          <p:cNvSpPr txBox="1">
            <a:spLocks/>
          </p:cNvSpPr>
          <p:nvPr/>
        </p:nvSpPr>
        <p:spPr>
          <a:xfrm>
            <a:off x="499698" y="572340"/>
            <a:ext cx="10515600" cy="518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b="1" dirty="0">
              <a:solidFill>
                <a:schemeClr val="bg1"/>
              </a:solidFill>
              <a:latin typeface="gobCL" pitchFamily="2" charset="77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3B6D605-4965-379C-15C6-221D41858943}"/>
              </a:ext>
            </a:extLst>
          </p:cNvPr>
          <p:cNvSpPr txBox="1">
            <a:spLocks/>
          </p:cNvSpPr>
          <p:nvPr/>
        </p:nvSpPr>
        <p:spPr>
          <a:xfrm>
            <a:off x="252494" y="566486"/>
            <a:ext cx="11687012" cy="949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CL" sz="3000" b="1" dirty="0">
                <a:solidFill>
                  <a:schemeClr val="bg1"/>
                </a:solidFill>
              </a:rPr>
              <a:t>PROCESO DE EVACUACIÓN DE LOS </a:t>
            </a: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ESTABLECIMIENTOS EDUCACIONALES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2983A-CE7A-67E5-FA56-615A47CFD1CB}"/>
              </a:ext>
            </a:extLst>
          </p:cNvPr>
          <p:cNvSpPr txBox="1">
            <a:spLocks/>
          </p:cNvSpPr>
          <p:nvPr/>
        </p:nvSpPr>
        <p:spPr>
          <a:xfrm>
            <a:off x="821094" y="1621178"/>
            <a:ext cx="10194204" cy="45162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CL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5E5E5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establecimientos ubicados </a:t>
            </a:r>
            <a:r>
              <a:rPr lang="es-CL" b="1" dirty="0">
                <a:solidFill>
                  <a:srgbClr val="0F69B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área de amenaza de tsunami,</a:t>
            </a:r>
            <a:r>
              <a:rPr lang="es-CL" dirty="0">
                <a:solidFill>
                  <a:srgbClr val="5E5E5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deberán </a:t>
            </a:r>
            <a:r>
              <a:rPr lang="es-CL" b="1" dirty="0">
                <a:solidFill>
                  <a:srgbClr val="0F69B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evacuar a la zona de seguridad o puntos de encuentro (PE) </a:t>
            </a:r>
            <a:r>
              <a:rPr lang="es-CL" dirty="0">
                <a:solidFill>
                  <a:srgbClr val="5E5E5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cercanos.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rgbClr val="0F69B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</a:t>
            </a:r>
            <a:r>
              <a:rPr lang="es-CL" dirty="0">
                <a:solidFill>
                  <a:srgbClr val="5E5E5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Si deseas saber si un establecimiento de educación está en área de amenaza de tsunami o fuera de ella, </a:t>
            </a:r>
            <a:r>
              <a:rPr lang="es-CL" dirty="0">
                <a:solidFill>
                  <a:srgbClr val="0F69B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puedes ingresar a revisar los planos de evacuación de SENAPRED</a:t>
            </a:r>
            <a:r>
              <a:rPr lang="es-CL" dirty="0">
                <a:solidFill>
                  <a:srgbClr val="5E5E5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400" b="1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https://senapred.cl/plan-de-evacuacion-lagos</a:t>
            </a:r>
            <a:r>
              <a:rPr lang="es-CL" sz="2400" b="1" dirty="0">
                <a:solidFill>
                  <a:schemeClr val="accent1"/>
                </a:solidFill>
              </a:rPr>
              <a:t>/</a:t>
            </a:r>
            <a:endParaRPr lang="es-CL" sz="2400" dirty="0">
              <a:solidFill>
                <a:srgbClr val="5E5E5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L" sz="2000" b="1" dirty="0">
              <a:solidFill>
                <a:schemeClr val="accent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DC06EE-576F-53D4-A7D4-F691A0A1A05A}"/>
              </a:ext>
            </a:extLst>
          </p:cNvPr>
          <p:cNvSpPr txBox="1"/>
          <p:nvPr/>
        </p:nvSpPr>
        <p:spPr>
          <a:xfrm>
            <a:off x="832201" y="5906576"/>
            <a:ext cx="8589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https://senapred.cl/visor-chile-preparado-2/</a:t>
            </a:r>
            <a:r>
              <a:rPr lang="es-CL" sz="2400" b="1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4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1D3627-6389-264F-AA3F-751AEB9E0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666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63512A-F01C-D894-7AC3-45EDA677F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34" y="259576"/>
            <a:ext cx="11833362" cy="8169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D27757-EF3F-AC92-15D9-3E294C659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62" y="1076511"/>
            <a:ext cx="10754276" cy="54251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EECE20-623E-7A50-5A79-06D4FFCB4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62" y="259576"/>
            <a:ext cx="1183336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5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1D3627-6389-264F-AA3F-751AEB9E0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666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DC2703-1781-7E5B-2F1B-84A65B963FE2}"/>
              </a:ext>
            </a:extLst>
          </p:cNvPr>
          <p:cNvSpPr txBox="1"/>
          <p:nvPr/>
        </p:nvSpPr>
        <p:spPr>
          <a:xfrm>
            <a:off x="3444536" y="1047564"/>
            <a:ext cx="5057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0B4581"/>
                </a:solidFill>
              </a:rPr>
              <a:t>MINISITIO SIMULACRO</a:t>
            </a:r>
            <a:endParaRPr lang="es-CL" sz="4000" b="1" dirty="0">
              <a:solidFill>
                <a:srgbClr val="0B458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EE0BAB-2AAF-E639-EDF6-FEEB8B4F9784}"/>
              </a:ext>
            </a:extLst>
          </p:cNvPr>
          <p:cNvSpPr txBox="1"/>
          <p:nvPr/>
        </p:nvSpPr>
        <p:spPr>
          <a:xfrm>
            <a:off x="2168371" y="2803014"/>
            <a:ext cx="83427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https://web.senapred.cl/simulacros_t/los-lagos-sector-educacion-2023/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744664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3A8DC5AB9D2D40AD0DD8E6318EB244" ma:contentTypeVersion="11" ma:contentTypeDescription="Crear nuevo documento." ma:contentTypeScope="" ma:versionID="da49d7f8dfb6f4deaa808c348a41a37e">
  <xsd:schema xmlns:xsd="http://www.w3.org/2001/XMLSchema" xmlns:xs="http://www.w3.org/2001/XMLSchema" xmlns:p="http://schemas.microsoft.com/office/2006/metadata/properties" xmlns:ns2="756376f9-a2b3-4228-ac2a-251434bd7b9f" xmlns:ns3="ead9c7e0-3f32-4bdd-8828-39ea8a1a4cf0" targetNamespace="http://schemas.microsoft.com/office/2006/metadata/properties" ma:root="true" ma:fieldsID="0a72fd31b7dfcd92de9e66549f3069fd" ns2:_="" ns3:_="">
    <xsd:import namespace="756376f9-a2b3-4228-ac2a-251434bd7b9f"/>
    <xsd:import namespace="ead9c7e0-3f32-4bdd-8828-39ea8a1a4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376f9-a2b3-4228-ac2a-251434bd7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208772c7-4abf-4f2a-bd7f-5364f88ec0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c7e0-3f32-4bdd-8828-39ea8a1a4cf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6376f9-a2b3-4228-ac2a-251434bd7b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AEBFCE-DF36-4E32-8668-03BB8C5092FF}">
  <ds:schemaRefs>
    <ds:schemaRef ds:uri="756376f9-a2b3-4228-ac2a-251434bd7b9f"/>
    <ds:schemaRef ds:uri="ead9c7e0-3f32-4bdd-8828-39ea8a1a4c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AB8E0F-AC85-4698-8D4C-A38173AED8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F388B-AEC5-4646-8231-E6AA0FC9E1E1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756376f9-a2b3-4228-ac2a-251434bd7b9f"/>
    <ds:schemaRef ds:uri="ead9c7e0-3f32-4bdd-8828-39ea8a1a4cf0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269</Words>
  <Application>Microsoft Office PowerPoint</Application>
  <PresentationFormat>Panorámica</PresentationFormat>
  <Paragraphs>33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gobCL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Leslie Fuentes</cp:lastModifiedBy>
  <cp:revision>295</cp:revision>
  <dcterms:created xsi:type="dcterms:W3CDTF">2022-04-14T17:42:17Z</dcterms:created>
  <dcterms:modified xsi:type="dcterms:W3CDTF">2023-11-21T18:58:01Z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0x010100843A8DC5AB9D2D40AD0DD8E6318EB244</vt:lpwstr>
  </property>
  <property fmtid="{D5CDD505-2E9C-101B-9397-08002B2CF9AE}" pid="3" name="MediaServiceImageTags">
    <vt:lpwstr/>
  </property>
</Properties>
</file>