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7" r:id="rId3"/>
    <p:sldId id="258" r:id="rId4"/>
    <p:sldId id="260" r:id="rId5"/>
    <p:sldId id="277" r:id="rId6"/>
    <p:sldId id="261" r:id="rId7"/>
    <p:sldId id="263" r:id="rId8"/>
    <p:sldId id="264" r:id="rId9"/>
    <p:sldId id="266" r:id="rId10"/>
    <p:sldId id="268" r:id="rId11"/>
    <p:sldId id="278" r:id="rId12"/>
    <p:sldId id="269" r:id="rId13"/>
    <p:sldId id="270" r:id="rId14"/>
    <p:sldId id="290" r:id="rId15"/>
    <p:sldId id="272" r:id="rId16"/>
    <p:sldId id="280" r:id="rId17"/>
    <p:sldId id="281" r:id="rId18"/>
    <p:sldId id="292" r:id="rId19"/>
    <p:sldId id="293" r:id="rId20"/>
    <p:sldId id="285" r:id="rId21"/>
    <p:sldId id="294" r:id="rId22"/>
    <p:sldId id="289" r:id="rId23"/>
    <p:sldId id="295" r:id="rId24"/>
    <p:sldId id="286" r:id="rId25"/>
    <p:sldId id="265" r:id="rId26"/>
    <p:sldId id="291" r:id="rId27"/>
    <p:sldId id="296" r:id="rId28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4" autoAdjust="0"/>
    <p:restoredTop sz="96857" autoAdjust="0"/>
  </p:normalViewPr>
  <p:slideViewPr>
    <p:cSldViewPr>
      <p:cViewPr varScale="1">
        <p:scale>
          <a:sx n="58" d="100"/>
          <a:sy n="58" d="100"/>
        </p:scale>
        <p:origin x="1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098312-2817-4707-8B50-C3B1B95C73AA}" type="datetimeFigureOut">
              <a:rPr lang="es-CL" smtClean="0"/>
              <a:t>01-04-2024</a:t>
            </a:fld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64DB8-6948-4FBA-9AC5-C8E167EA832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15091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2BD2A6-E110-4774-84CF-0DDF0A081AD6}" type="datetimeFigureOut">
              <a:rPr lang="es-CL" smtClean="0"/>
              <a:t>01-04-2024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8E5E29-B636-464D-8FDD-264FB352194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1876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E29-B636-464D-8FDD-264FB352194E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66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E29-B636-464D-8FDD-264FB352194E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8638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E29-B636-464D-8FDD-264FB352194E}" type="slidenum">
              <a:rPr lang="es-CL" smtClean="0"/>
              <a:t>27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431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BEA79-E489-4222-807D-061F8CCCAB0A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3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7692C-5E19-44DB-A101-380F7480C912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AD30E-B9F1-42DD-98DD-332DDBC0E4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888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CBB662-84F9-4B71-900D-EAA6D7CD6BA6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B3C8-47DC-4D62-A65A-7469CDDA62B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11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47F19-7C70-4404-B99B-A458B13CF417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535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C5106-554B-47AB-89E9-DF813DB524E6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18C7-3B7F-405D-83E3-61B2329B0C1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55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7CEF76-405F-4D7A-9F18-6C9539EFD2D8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557C8-C5E0-4C78-9BA5-A3B99FB81263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66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FB09B2-0D7D-46D1-B708-08D1475E22AC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7E936-793C-4C1F-92FC-AD7C3EE3E62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85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0E8675-1F53-4BF9-9C92-1904EDBC73AF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3BC3E-C371-46D7-839A-CCF1BF9E3A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906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E7C02A-36E1-44F0-B91F-8A9CCBF88C9C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AB5DD-B59C-42C1-9B1E-66DAEE17B4C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2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9443E-B316-415B-8AB0-1CDAD2E27688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58FEC-7767-40FA-9E61-0282C480150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731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DBEDE5-A6A0-4BEF-A48B-2E27B5326B0C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0CA4F-7EF0-4906-A6D2-2AD87943E22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14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4E3793-F8A9-4938-9626-71F428572F58}" type="datetime1">
              <a:rPr lang="es-ES" smtClean="0"/>
              <a:t>01/04/2024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dirty="0"/>
              <a:t>Plan de Emergencia 2018 Colegio Seminario Conciliar de Ancud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6F3BC3E-C371-46D7-839A-CCF1BF9E3AA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47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5760640" cy="864096"/>
          </a:xfrm>
          <a:solidFill>
            <a:srgbClr val="FF0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CL" sz="4800" b="1" spc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Plan de Emergencia 2024</a:t>
            </a:r>
            <a:endParaRPr lang="es-ES" sz="4800" b="1" spc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4016" y="2420888"/>
            <a:ext cx="6804248" cy="4746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nard MT Condensed" panose="02050806060905020404" pitchFamily="18" charset="0"/>
                <a:ea typeface="+mj-ea"/>
                <a:cs typeface="+mj-cs"/>
              </a:rPr>
              <a:t>Colegio Seminario Conciliar de Ancud</a:t>
            </a:r>
            <a:endParaRPr kumimoji="0" lang="es-ES" sz="36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ernard MT Condensed" panose="02050806060905020404" pitchFamily="18" charset="0"/>
              <a:ea typeface="+mj-ea"/>
              <a:cs typeface="+mj-cs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b="15546"/>
          <a:stretch/>
        </p:blipFill>
        <p:spPr bwMode="auto">
          <a:xfrm>
            <a:off x="1152128" y="3356992"/>
            <a:ext cx="4572000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448C702-E264-F625-012C-2F24A95AD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-5204" y="1052736"/>
            <a:ext cx="976804" cy="8640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1B765F-5D39-3650-789B-0DE7B13D8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>
          <a:xfrm>
            <a:off x="1428728" y="0"/>
            <a:ext cx="5280040" cy="85723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dirty="0">
                <a:effectLst/>
              </a:rPr>
              <a:t>Zonas de Seguridad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929454" y="4429132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6215074" y="4786322"/>
            <a:ext cx="5715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5715008" y="5143512"/>
            <a:ext cx="5715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5786446" y="4786322"/>
            <a:ext cx="11430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600" b="1" dirty="0">
                <a:solidFill>
                  <a:srgbClr val="002060"/>
                </a:solidFill>
              </a:rPr>
              <a:t>1ºA, 1ºB, 1ºC, 2ºA, 2ºB, 2ºC, 4ºD,4ºA, 4ºC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86116" y="785794"/>
            <a:ext cx="928694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6786578" y="714356"/>
            <a:ext cx="114300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1" name="10 Imagen" descr="Zona1.jpg"/>
          <p:cNvPicPr>
            <a:picLocks noChangeAspect="1"/>
          </p:cNvPicPr>
          <p:nvPr/>
        </p:nvPicPr>
        <p:blipFill>
          <a:blip r:embed="rId2" cstate="print"/>
          <a:srcRect b="21624"/>
          <a:stretch>
            <a:fillRect/>
          </a:stretch>
        </p:blipFill>
        <p:spPr>
          <a:xfrm>
            <a:off x="152634" y="184455"/>
            <a:ext cx="8739847" cy="617189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01CA5F-B116-A66F-507C-E1C49666D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3" name="Marcador de pie de página 3">
            <a:extLst>
              <a:ext uri="{FF2B5EF4-FFF2-40B4-BE49-F238E27FC236}">
                <a16:creationId xmlns:a16="http://schemas.microsoft.com/office/drawing/2014/main" id="{B256AE95-65F9-43E3-9844-10BFBB10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42035" y="1319608"/>
            <a:ext cx="3279423" cy="1194448"/>
          </a:xfrm>
        </p:spPr>
        <p:txBody>
          <a:bodyPr>
            <a:normAutofit fontScale="90000"/>
          </a:bodyPr>
          <a:lstStyle/>
          <a:p>
            <a:r>
              <a:rPr lang="es-ES_tradnl" sz="3600" b="1" dirty="0"/>
              <a:t>ZONA N°1</a:t>
            </a:r>
            <a:br>
              <a:rPr lang="es-ES_tradnl" sz="3600" b="1" dirty="0"/>
            </a:br>
            <a:r>
              <a:rPr lang="es-ES_tradnl" sz="3100" b="1" dirty="0"/>
              <a:t>Salida de emergencia Nº 1</a:t>
            </a:r>
            <a:br>
              <a:rPr lang="es-ES_tradnl" sz="2800" b="1" i="1" u="sng" dirty="0"/>
            </a:br>
            <a:endParaRPr lang="es-CL" sz="2800" dirty="0"/>
          </a:p>
        </p:txBody>
      </p:sp>
      <p:sp>
        <p:nvSpPr>
          <p:cNvPr id="44034" name="Rectangle 3"/>
          <p:cNvSpPr>
            <a:spLocks noGrp="1"/>
          </p:cNvSpPr>
          <p:nvPr>
            <p:ph type="subTitle" idx="1"/>
          </p:nvPr>
        </p:nvSpPr>
        <p:spPr>
          <a:xfrm>
            <a:off x="212457" y="2132856"/>
            <a:ext cx="6098954" cy="396044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2400" b="1" dirty="0">
                <a:solidFill>
                  <a:srgbClr val="0070C0"/>
                </a:solidFill>
              </a:rPr>
              <a:t>Enseñanza media.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Hall Central.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Fotocopiadora.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Enfermería.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Inspectoría General.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Oficina De Administración Y Contabilidad.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Portería Enseñanza Media.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Baños Alumnos Damas-varones.</a:t>
            </a:r>
          </a:p>
          <a:p>
            <a:pPr marL="285750" indent="-285750" eaLnBrk="1" hangingPunct="1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chemeClr val="bg1"/>
                </a:solidFill>
              </a:rPr>
              <a:t>Baños Profesores Damas-varones.</a:t>
            </a:r>
          </a:p>
          <a:p>
            <a:pPr eaLnBrk="1" hangingPunct="1">
              <a:spcBef>
                <a:spcPts val="0"/>
              </a:spcBef>
            </a:pPr>
            <a:endParaRPr lang="es-ES_tradnl" sz="1600" b="1" dirty="0"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s-ES_tradnl" sz="1600" b="1" dirty="0">
                <a:solidFill>
                  <a:schemeClr val="bg1"/>
                </a:solidFill>
              </a:rPr>
              <a:t>SALAS: 33, 12, 11</a:t>
            </a:r>
          </a:p>
          <a:p>
            <a:pPr eaLnBrk="1" hangingPunct="1">
              <a:spcBef>
                <a:spcPts val="0"/>
              </a:spcBef>
            </a:pPr>
            <a:endParaRPr lang="es-ES_tradnl" sz="16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Directa Capilla</a:t>
            </a:r>
          </a:p>
          <a:p>
            <a:pPr eaLnBrk="1" hangingPunct="1">
              <a:buNone/>
            </a:pPr>
            <a:endParaRPr lang="es-ES_tradnl" sz="1400" b="1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986F2B-1B3A-0F6D-5D83-4433343F88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pic>
        <p:nvPicPr>
          <p:cNvPr id="4" name="3 Imagen" descr="salida1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1273" y="836712"/>
            <a:ext cx="3593135" cy="251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IMG_9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1273" y="3465004"/>
            <a:ext cx="3593135" cy="2519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5E243D-402D-99E4-A71E-9BF93CAC05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3C7C446-2DA6-44CA-BAB0-362F2A6D0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5486400" cy="51845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3500" b="1" dirty="0">
                <a:solidFill>
                  <a:schemeClr val="bg1"/>
                </a:solidFill>
              </a:rPr>
              <a:t>ZONA N°1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endParaRPr lang="es-ES_tradnl" sz="3500" b="1" dirty="0">
              <a:solidFill>
                <a:schemeClr val="bg1"/>
              </a:solidFill>
            </a:endParaRP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3300" b="1" dirty="0">
                <a:solidFill>
                  <a:schemeClr val="bg1"/>
                </a:solidFill>
              </a:rPr>
              <a:t>Salida de </a:t>
            </a:r>
          </a:p>
          <a:p>
            <a:pPr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es-ES_tradnl" sz="3300" b="1" dirty="0">
                <a:solidFill>
                  <a:schemeClr val="bg1"/>
                </a:solidFill>
              </a:rPr>
              <a:t>emergencia Nº 2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2000" b="1" dirty="0">
                <a:solidFill>
                  <a:srgbClr val="0070C0"/>
                </a:solidFill>
              </a:rPr>
              <a:t>Enseñanza media.</a:t>
            </a:r>
          </a:p>
          <a:p>
            <a:pPr eaLnBrk="1" hangingPunct="1">
              <a:buNone/>
            </a:pPr>
            <a:r>
              <a:rPr lang="es-ES_tradnl" sz="2000" b="1" dirty="0"/>
              <a:t>Salas: </a:t>
            </a:r>
            <a:r>
              <a:rPr lang="es-ES_tradnl" sz="2000" b="1" dirty="0">
                <a:solidFill>
                  <a:schemeClr val="bg1"/>
                </a:solidFill>
              </a:rPr>
              <a:t>13, 14, 15.</a:t>
            </a:r>
            <a:endParaRPr lang="es-ES_tradnl" sz="1800" dirty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_tradnl" sz="1800" dirty="0"/>
          </a:p>
          <a:p>
            <a:pPr eaLnBrk="1" hangingPunct="1">
              <a:buFont typeface="Wingdings 2" pitchFamily="18" charset="2"/>
              <a:buNone/>
            </a:pPr>
            <a:endParaRPr lang="es-ES_tradnl" sz="1800" dirty="0"/>
          </a:p>
          <a:p>
            <a:pPr eaLnBrk="1" hangingPunct="1">
              <a:buFont typeface="Wingdings 2" pitchFamily="18" charset="2"/>
              <a:buNone/>
            </a:pPr>
            <a:endParaRPr lang="es-ES_tradnl" sz="1800" dirty="0"/>
          </a:p>
          <a:p>
            <a:pPr eaLnBrk="1" hangingPunct="1">
              <a:buFont typeface="Wingdings 2" pitchFamily="18" charset="2"/>
              <a:buNone/>
            </a:pPr>
            <a:r>
              <a:rPr lang="es-ES_tradnl" sz="3300" b="1" dirty="0"/>
              <a:t>Salida de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3300" b="1" dirty="0"/>
              <a:t>emergencia Nº 3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_tradnl" sz="2000" b="1" dirty="0">
                <a:solidFill>
                  <a:srgbClr val="0070C0"/>
                </a:solidFill>
              </a:rPr>
              <a:t>Enseñanza media.</a:t>
            </a:r>
          </a:p>
          <a:p>
            <a:pPr eaLnBrk="1" hangingPunct="1">
              <a:buNone/>
            </a:pPr>
            <a:r>
              <a:rPr lang="es-ES_tradnl" sz="2000" b="1" dirty="0"/>
              <a:t>Salas:</a:t>
            </a:r>
            <a:r>
              <a:rPr lang="es-ES_tradnl" sz="2000" b="1" dirty="0">
                <a:solidFill>
                  <a:schemeClr val="bg1"/>
                </a:solidFill>
              </a:rPr>
              <a:t>18, 19, 20, 21, 22.</a:t>
            </a:r>
          </a:p>
          <a:p>
            <a:pPr eaLnBrk="1" hangingPunct="1">
              <a:buFont typeface="Wingdings 2" pitchFamily="18" charset="2"/>
              <a:buNone/>
            </a:pPr>
            <a:endParaRPr lang="es-ES_tradnl" sz="2000" b="1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6F39B1-9FD1-0E22-44A9-839959266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pic>
        <p:nvPicPr>
          <p:cNvPr id="3" name="2 Imagen" descr="salida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7427" y="836712"/>
            <a:ext cx="3606981" cy="251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salid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3606981" cy="251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FCF7AA-6F38-A325-0AD0-95C799F527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1F15087A-AE40-4AED-B76F-72A70A29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286248" y="4572008"/>
            <a:ext cx="50006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3786182" y="714356"/>
            <a:ext cx="2714644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5429256" y="1643050"/>
            <a:ext cx="928694" cy="371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6215074" y="1571612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6072198" y="2786058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6072198" y="3714752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6072198" y="4714884"/>
            <a:ext cx="35719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6143636" y="5214950"/>
            <a:ext cx="21431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12 Rectángulo"/>
          <p:cNvSpPr/>
          <p:nvPr/>
        </p:nvSpPr>
        <p:spPr>
          <a:xfrm>
            <a:off x="6215074" y="5572140"/>
            <a:ext cx="14287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40 Rectángulo"/>
          <p:cNvSpPr/>
          <p:nvPr/>
        </p:nvSpPr>
        <p:spPr>
          <a:xfrm rot="404443">
            <a:off x="4929190" y="5429264"/>
            <a:ext cx="92869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25 Rectángulo"/>
          <p:cNvSpPr/>
          <p:nvPr/>
        </p:nvSpPr>
        <p:spPr>
          <a:xfrm>
            <a:off x="2714612" y="5857892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32 Rectángulo"/>
          <p:cNvSpPr/>
          <p:nvPr/>
        </p:nvSpPr>
        <p:spPr>
          <a:xfrm>
            <a:off x="1643042" y="2643182"/>
            <a:ext cx="50006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5" name="34 Rectángulo"/>
          <p:cNvSpPr/>
          <p:nvPr/>
        </p:nvSpPr>
        <p:spPr>
          <a:xfrm>
            <a:off x="2071670" y="2357430"/>
            <a:ext cx="50006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37 Rectángulo"/>
          <p:cNvSpPr/>
          <p:nvPr/>
        </p:nvSpPr>
        <p:spPr>
          <a:xfrm>
            <a:off x="2428860" y="2071678"/>
            <a:ext cx="428628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38 Rectángulo"/>
          <p:cNvSpPr/>
          <p:nvPr/>
        </p:nvSpPr>
        <p:spPr>
          <a:xfrm>
            <a:off x="3143240" y="1357298"/>
            <a:ext cx="71438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39 Rectángulo"/>
          <p:cNvSpPr/>
          <p:nvPr/>
        </p:nvSpPr>
        <p:spPr>
          <a:xfrm>
            <a:off x="2786050" y="1071546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41 Rectángulo"/>
          <p:cNvSpPr/>
          <p:nvPr/>
        </p:nvSpPr>
        <p:spPr>
          <a:xfrm>
            <a:off x="2928926" y="428604"/>
            <a:ext cx="78581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3" name="42 Rectángulo"/>
          <p:cNvSpPr/>
          <p:nvPr/>
        </p:nvSpPr>
        <p:spPr>
          <a:xfrm>
            <a:off x="3428992" y="1928802"/>
            <a:ext cx="71438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4" name="43 Rectángulo"/>
          <p:cNvSpPr/>
          <p:nvPr/>
        </p:nvSpPr>
        <p:spPr>
          <a:xfrm>
            <a:off x="4214810" y="2143116"/>
            <a:ext cx="642942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44 Rectángulo"/>
          <p:cNvSpPr/>
          <p:nvPr/>
        </p:nvSpPr>
        <p:spPr>
          <a:xfrm rot="543547">
            <a:off x="3642065" y="2414122"/>
            <a:ext cx="728107" cy="10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6" name="45 Rectángulo"/>
          <p:cNvSpPr/>
          <p:nvPr/>
        </p:nvSpPr>
        <p:spPr>
          <a:xfrm rot="19464545">
            <a:off x="2102195" y="2591910"/>
            <a:ext cx="848019" cy="13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7" name="46 Rectángulo"/>
          <p:cNvSpPr/>
          <p:nvPr/>
        </p:nvSpPr>
        <p:spPr>
          <a:xfrm rot="16874756">
            <a:off x="2963071" y="1877393"/>
            <a:ext cx="728107" cy="100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8" name="47 Imagen" descr="Zona2.jpg"/>
          <p:cNvPicPr>
            <a:picLocks noChangeAspect="1"/>
          </p:cNvPicPr>
          <p:nvPr/>
        </p:nvPicPr>
        <p:blipFill>
          <a:blip r:embed="rId2" cstate="print"/>
          <a:srcRect t="5208" b="4166"/>
          <a:stretch>
            <a:fillRect/>
          </a:stretch>
        </p:blipFill>
        <p:spPr>
          <a:xfrm>
            <a:off x="179512" y="66608"/>
            <a:ext cx="8712968" cy="6289744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D3C053-2B4B-E49A-F763-257A7B0AD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28" name="Marcador de pie de página 3">
            <a:extLst>
              <a:ext uri="{FF2B5EF4-FFF2-40B4-BE49-F238E27FC236}">
                <a16:creationId xmlns:a16="http://schemas.microsoft.com/office/drawing/2014/main" id="{6463A7E2-900A-4473-9E7B-05063D55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/>
          </p:cNvSpPr>
          <p:nvPr/>
        </p:nvSpPr>
        <p:spPr bwMode="auto">
          <a:xfrm>
            <a:off x="107504" y="835078"/>
            <a:ext cx="4608512" cy="295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8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ZONA N°2</a:t>
            </a:r>
            <a:endParaRPr lang="es-ES_tradnl" sz="2800" b="1" dirty="0">
              <a:solidFill>
                <a:schemeClr val="bg1"/>
              </a:solidFill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Salida de emergencia Nº 6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 Pastoral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s-ES_tradnl" sz="2000" b="1" u="none" dirty="0">
                <a:solidFill>
                  <a:schemeClr val="bg1"/>
                </a:solidFill>
                <a:latin typeface="+mn-lt"/>
              </a:rPr>
              <a:t>Taller Párvulos y Enfermería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_tradnl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 de Música E. Básica y Media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+mn-lt"/>
              </a:rPr>
              <a:t>Taller de Mantención</a:t>
            </a:r>
          </a:p>
          <a:p>
            <a:pPr marL="425450"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s-ES_tradnl" sz="2000" b="1" dirty="0">
                <a:solidFill>
                  <a:schemeClr val="bg1"/>
                </a:solidFill>
                <a:latin typeface="+mn-lt"/>
              </a:rPr>
              <a:t>Inspectoría Media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0582362-3C87-3C3A-6DEF-DC3A37DF6D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106971" y="3898424"/>
            <a:ext cx="4608512" cy="184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Salida de emergencia Nº 15</a:t>
            </a:r>
          </a:p>
          <a:p>
            <a:pPr marL="365125" marR="0" lvl="0" indent="-282575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Salas: 36, 37, 38, 39, 40, 41, 42, 43.</a:t>
            </a:r>
          </a:p>
          <a:p>
            <a:pPr marL="365125" marR="0" lvl="0" indent="-282575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s-ES_tradnl" sz="2000" b="1" noProof="0" dirty="0">
                <a:solidFill>
                  <a:schemeClr val="bg1"/>
                </a:solidFill>
                <a:latin typeface="+mn-lt"/>
              </a:rPr>
              <a:t>Oficina Psicóloga E.Media</a:t>
            </a:r>
            <a:endParaRPr kumimoji="0" lang="es-ES_tradnl" sz="2000" b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IMG_9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514469"/>
            <a:ext cx="3606981" cy="2506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Imagen" descr="IMG_9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1443" y="842830"/>
            <a:ext cx="3606981" cy="2514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281C28-5C21-2B60-9100-DA1DECF863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9CC3E6A1-F2DB-4196-AFA9-2F78478A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1538" y="3357562"/>
            <a:ext cx="121444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4214810" y="4357694"/>
            <a:ext cx="21431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4643438" y="4071942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9" name="8 Imagen" descr="Zona3.jpg"/>
          <p:cNvPicPr>
            <a:picLocks noChangeAspect="1"/>
          </p:cNvPicPr>
          <p:nvPr/>
        </p:nvPicPr>
        <p:blipFill>
          <a:blip r:embed="rId2" cstate="print"/>
          <a:srcRect l="3125" t="6251"/>
          <a:stretch>
            <a:fillRect/>
          </a:stretch>
        </p:blipFill>
        <p:spPr>
          <a:xfrm>
            <a:off x="148907" y="260648"/>
            <a:ext cx="8671565" cy="6095703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FFCAF6-E2A3-24E8-FF38-37BA77E1E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9B963BA6-76D5-441A-857C-88605A3D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subTitle" idx="1"/>
          </p:nvPr>
        </p:nvSpPr>
        <p:spPr>
          <a:xfrm>
            <a:off x="158751" y="870968"/>
            <a:ext cx="5486400" cy="470918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ZONA N°3</a:t>
            </a:r>
          </a:p>
          <a:p>
            <a:pPr eaLnBrk="1" hangingPunct="1">
              <a:buNone/>
            </a:pPr>
            <a:r>
              <a:rPr lang="es-ES_tradnl" sz="2600" b="1" dirty="0">
                <a:solidFill>
                  <a:schemeClr val="bg1"/>
                </a:solidFill>
              </a:rPr>
              <a:t>Salida de emergencia Nº 7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Biblioteca. 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Psicopedagogía.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Gimnasio San José.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Camarines Damas.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Camarines Varones.</a:t>
            </a:r>
          </a:p>
          <a:p>
            <a:pPr eaLnBrk="1" hangingPunct="1">
              <a:buNone/>
            </a:pPr>
            <a:endParaRPr lang="es-ES_tradnl" sz="2000" b="1" i="1" dirty="0"/>
          </a:p>
          <a:p>
            <a:pPr eaLnBrk="1" hangingPunct="1">
              <a:buNone/>
            </a:pPr>
            <a:endParaRPr lang="es-ES_tradnl" sz="2000" b="1" i="1" dirty="0"/>
          </a:p>
          <a:p>
            <a:pPr eaLnBrk="1" hangingPunct="1"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Salida de emergencia Nº 8</a:t>
            </a:r>
          </a:p>
          <a:p>
            <a:pPr eaLnBrk="1" hangingPunct="1">
              <a:buNone/>
            </a:pPr>
            <a:r>
              <a:rPr lang="es-ES_tradnl" sz="2000" b="1" dirty="0">
                <a:solidFill>
                  <a:schemeClr val="bg1"/>
                </a:solidFill>
              </a:rPr>
              <a:t>Salas: 23, 24, 25.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562C3A-0C8B-6444-F74A-5DB20FCACA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pic>
        <p:nvPicPr>
          <p:cNvPr id="5" name="4 Imagen" descr="salida7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870968"/>
            <a:ext cx="3314078" cy="2485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salid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500438"/>
            <a:ext cx="3314078" cy="2485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13B0C6-27D5-C1C5-4B23-FCDA36CA28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B4225C1B-D242-4DD5-8323-179B575A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5987883" cy="4387894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s-ES_tradnl" sz="2800" b="1" dirty="0">
                <a:solidFill>
                  <a:schemeClr val="bg1"/>
                </a:solidFill>
              </a:rPr>
              <a:t>ZONA N°3</a:t>
            </a:r>
          </a:p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N°8</a:t>
            </a:r>
          </a:p>
          <a:p>
            <a:pPr eaLnBrk="1" hangingPunct="1">
              <a:buNone/>
            </a:pPr>
            <a:endParaRPr lang="es-ES_tradnl" sz="2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es-ES_tradnl" sz="2800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Nº 9</a:t>
            </a:r>
            <a:endParaRPr lang="es-ES_tradnl" b="1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r>
              <a:rPr lang="es-ES_tradnl" sz="2000" b="1" dirty="0"/>
              <a:t>Salas: </a:t>
            </a:r>
            <a:r>
              <a:rPr lang="es-ES_tradnl" sz="2000" b="1" dirty="0">
                <a:solidFill>
                  <a:schemeClr val="bg1"/>
                </a:solidFill>
              </a:rPr>
              <a:t>26, 27, 28, 29, 30.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53CB63-1847-E1AE-2FCE-E4B448D10B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3" name="2 Imagen" descr="salida9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62676"/>
            <a:ext cx="3200260" cy="2400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31" y="908720"/>
            <a:ext cx="3166237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2FB43BF-463C-5D94-8CA3-973C611392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1EDEB161-6405-45FD-B84A-FFACDADC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751" y="1465221"/>
            <a:ext cx="3888432" cy="1194448"/>
          </a:xfrm>
        </p:spPr>
        <p:txBody>
          <a:bodyPr>
            <a:no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ZONA N°3</a:t>
            </a:r>
            <a:br>
              <a:rPr lang="es-CL" sz="3200" b="1" dirty="0">
                <a:solidFill>
                  <a:schemeClr val="bg1"/>
                </a:solidFill>
              </a:rPr>
            </a:br>
            <a:br>
              <a:rPr lang="es-CL" sz="2800" b="1" dirty="0">
                <a:solidFill>
                  <a:schemeClr val="bg1"/>
                </a:solidFill>
              </a:rPr>
            </a:br>
            <a:r>
              <a:rPr lang="es-CL" sz="2800" b="1" dirty="0">
                <a:solidFill>
                  <a:schemeClr val="bg1"/>
                </a:solidFill>
              </a:rPr>
              <a:t>Salida de emergencia directa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8751" y="3062580"/>
            <a:ext cx="5486400" cy="2234033"/>
          </a:xfrm>
        </p:spPr>
        <p:txBody>
          <a:bodyPr/>
          <a:lstStyle/>
          <a:p>
            <a:r>
              <a:rPr lang="es-ES_tradnl" sz="2400" b="1" dirty="0">
                <a:solidFill>
                  <a:schemeClr val="bg1"/>
                </a:solidFill>
              </a:rPr>
              <a:t>Gimnasio Justo Donoso.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Salida hacia Segundo Ciclo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Salida haca pasaje Grandón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Salidas bajo escenario a) y b)</a:t>
            </a:r>
            <a:endParaRPr lang="es-ES_tradnl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8E75DE1-0076-160B-8F7B-9F57990F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7" name="3 Imagen" descr="GimnasioJ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2425" y="1052736"/>
            <a:ext cx="2208245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37" y="2710491"/>
            <a:ext cx="2208245" cy="148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12" y="4343160"/>
            <a:ext cx="2255290" cy="1515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ED1638-6B17-A668-4047-DFF7D7BF65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3" name="Marcador de pie de página 3">
            <a:extLst>
              <a:ext uri="{FF2B5EF4-FFF2-40B4-BE49-F238E27FC236}">
                <a16:creationId xmlns:a16="http://schemas.microsoft.com/office/drawing/2014/main" id="{31EE93E4-5B07-4E91-B621-D9E2413B6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326000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pic>
        <p:nvPicPr>
          <p:cNvPr id="8" name="7 Imagen" descr="Zona5.jpg"/>
          <p:cNvPicPr>
            <a:picLocks noChangeAspect="1"/>
          </p:cNvPicPr>
          <p:nvPr/>
        </p:nvPicPr>
        <p:blipFill>
          <a:blip r:embed="rId2" cstate="print"/>
          <a:srcRect l="16711" t="11458" b="7291"/>
          <a:stretch>
            <a:fillRect/>
          </a:stretch>
        </p:blipFill>
        <p:spPr>
          <a:xfrm>
            <a:off x="539552" y="548680"/>
            <a:ext cx="7848872" cy="55721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D8C097D-4EC5-B8C3-24A3-404477728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6" name="Marcador de pie de página 3">
            <a:extLst>
              <a:ext uri="{FF2B5EF4-FFF2-40B4-BE49-F238E27FC236}">
                <a16:creationId xmlns:a16="http://schemas.microsoft.com/office/drawing/2014/main" id="{1F376A95-0C82-402D-AFC6-FF1332E4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262936093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 bwMode="auto">
          <a:xfrm>
            <a:off x="802386" y="764704"/>
            <a:ext cx="5486400" cy="906416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b="1" dirty="0">
                <a:effectLst/>
              </a:rPr>
              <a:t>Objetivos.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6804248" cy="4032448"/>
          </a:xfrm>
        </p:spPr>
        <p:txBody>
          <a:bodyPr>
            <a:noAutofit/>
          </a:bodyPr>
          <a:lstStyle/>
          <a:p>
            <a:pPr marL="342900" indent="-3429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CL" dirty="0"/>
              <a:t>Identificar las acciones necesarias que se deben desarrollar para que todas las personas, que componen la comunidad Seminarista, se enfrenten a una situación de emergencia con conocimiento de su rol protegiendo sus vidas y la de los demás.</a:t>
            </a:r>
            <a:endParaRPr lang="es-ES_tradnl" dirty="0"/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dirty="0"/>
              <a:t>Conocer las normas mínimas de seguridad en sus actividades diarias dentro del establecimiento educacional.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dirty="0"/>
              <a:t>Planificar y practicar evacuaciones masivas por rutas  designadas hacia Zonas de Seguridad.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1BD71F-0B00-553C-FC98-E7EC7C0F7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5DDCCB-5CC0-ADBD-7C49-ECF71298C0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F0128614-BEE9-4B22-B710-FF63243A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37D5E80-0651-6230-3C73-E7A80858A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7" name="6 Imagen" descr="salida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785926"/>
            <a:ext cx="4357718" cy="3268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742" y="836712"/>
            <a:ext cx="5486400" cy="1296144"/>
          </a:xfrm>
        </p:spPr>
        <p:txBody>
          <a:bodyPr>
            <a:normAutofit fontScale="90000"/>
          </a:bodyPr>
          <a:lstStyle/>
          <a:p>
            <a:br>
              <a:rPr lang="es-CL" sz="2800" dirty="0"/>
            </a:br>
            <a:r>
              <a:rPr lang="es-CL" sz="2800" b="1" dirty="0">
                <a:solidFill>
                  <a:schemeClr val="bg1"/>
                </a:solidFill>
              </a:rPr>
              <a:t>ZONA N°5</a:t>
            </a:r>
            <a:br>
              <a:rPr lang="es-CL" sz="2800" b="1" dirty="0">
                <a:solidFill>
                  <a:schemeClr val="bg1"/>
                </a:solidFill>
              </a:rPr>
            </a:br>
            <a:br>
              <a:rPr lang="es-CL" sz="2800" dirty="0">
                <a:solidFill>
                  <a:schemeClr val="bg1"/>
                </a:solidFill>
              </a:rPr>
            </a:br>
            <a:r>
              <a:rPr lang="es-CL" sz="2800" b="1" dirty="0">
                <a:solidFill>
                  <a:schemeClr val="bg1"/>
                </a:solidFill>
              </a:rPr>
              <a:t>Salida de emergencia N°12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07300" y="2938009"/>
            <a:ext cx="4125217" cy="914400"/>
          </a:xfrm>
        </p:spPr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Pre Básica</a:t>
            </a:r>
          </a:p>
          <a:p>
            <a:r>
              <a:rPr lang="es-CL" b="1" dirty="0">
                <a:solidFill>
                  <a:schemeClr val="bg1"/>
                </a:solidFill>
              </a:rPr>
              <a:t>Cursos: Pre-Kinder y Kinder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A9148B-F9CE-4CC4-AB09-0D33D6177A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77088CF1-48A1-4D43-9F7B-9A5D20EF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DEE336-72FB-A1E0-F6C2-5A68B792B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46803" t="29588" r="31147" b="28412"/>
          <a:stretch/>
        </p:blipFill>
        <p:spPr>
          <a:xfrm>
            <a:off x="611560" y="692695"/>
            <a:ext cx="7200800" cy="563205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84AA74-0CF9-2F16-856A-D73E509104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7D9277C0-A04C-4E20-8AF7-82A335B0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1895455168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2099565" cy="792088"/>
          </a:xfrm>
        </p:spPr>
        <p:txBody>
          <a:bodyPr>
            <a:normAutofit/>
          </a:bodyPr>
          <a:lstStyle/>
          <a:p>
            <a:r>
              <a:rPr lang="es-CL" sz="3200" b="1" dirty="0">
                <a:solidFill>
                  <a:schemeClr val="bg1"/>
                </a:solidFill>
              </a:rPr>
              <a:t>ZONA N°6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subTitle" idx="1"/>
          </p:nvPr>
        </p:nvSpPr>
        <p:spPr>
          <a:xfrm>
            <a:off x="179513" y="2276872"/>
            <a:ext cx="4104456" cy="33077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s-ES_tradnl" sz="2400" b="1" dirty="0">
                <a:solidFill>
                  <a:schemeClr val="bg1"/>
                </a:solidFill>
              </a:rPr>
              <a:t>Salida de emergencia Nº14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Rectoría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Secretaria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Portería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Sector de Atención de apoderados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Oficinas segundo piso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Sala de profesores y cocina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Oficina Orientación familiar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s-ES_tradnl" sz="1800" b="1" dirty="0">
              <a:solidFill>
                <a:schemeClr val="bg1"/>
              </a:solidFill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Primer Ciclo 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Comedor 1° Ciclo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Manipuladoras comedor 1° Ciclo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sz="1800" b="1" dirty="0">
                <a:solidFill>
                  <a:schemeClr val="bg1"/>
                </a:solidFill>
              </a:rPr>
              <a:t>Sala Diferencial de Básica.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es-ES_tradnl" sz="1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_tradnl" sz="1800" b="1" i="1" u="sng" dirty="0">
              <a:latin typeface="Arial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FDBD9CC-D9DF-2982-FADB-B9125CC9E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3BC492-2CE6-3BB2-520D-8FB24513B5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7F13EA-A99F-5897-44D4-1AF471637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76" y="2039983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35F15C6B-DCAA-4D80-A652-EC7BEF00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pic>
        <p:nvPicPr>
          <p:cNvPr id="6" name="3 Imagen" descr="Zona7.jpg"/>
          <p:cNvPicPr>
            <a:picLocks noChangeAspect="1"/>
          </p:cNvPicPr>
          <p:nvPr/>
        </p:nvPicPr>
        <p:blipFill>
          <a:blip r:embed="rId2" cstate="print"/>
          <a:srcRect t="5208" b="12500"/>
          <a:stretch>
            <a:fillRect/>
          </a:stretch>
        </p:blipFill>
        <p:spPr>
          <a:xfrm>
            <a:off x="539552" y="332656"/>
            <a:ext cx="7992888" cy="578759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DFF350D-3DB6-9C9D-054C-742D6E20DB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E494F9EE-6124-42A0-8DA0-7436BC9D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3640552839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-5958" y="1811465"/>
            <a:ext cx="4107630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Salida de emergencia Nº4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s-ES_tradnl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Salas: 9, 10, 16, 17,34, 35</a:t>
            </a: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lang="es-ES_tradnl" sz="2000" b="1" dirty="0">
              <a:solidFill>
                <a:schemeClr val="bg1"/>
              </a:solidFill>
              <a:latin typeface="+mn-lt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CC3EB1-1E82-D9C7-1C91-C54F2CFC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6" name="5 Imagen" descr="IMG_9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7894" y="864687"/>
            <a:ext cx="3331594" cy="2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73044" y="1109985"/>
            <a:ext cx="5486400" cy="518815"/>
          </a:xfrm>
        </p:spPr>
        <p:txBody>
          <a:bodyPr>
            <a:noAutofit/>
          </a:bodyPr>
          <a:lstStyle/>
          <a:p>
            <a:r>
              <a:rPr lang="es-CL" sz="3200" b="1" dirty="0"/>
              <a:t>ZONA N°7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pic>
        <p:nvPicPr>
          <p:cNvPr id="7" name="4 Imagen" descr="tal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7894" y="3495284"/>
            <a:ext cx="3329627" cy="2497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3"/>
          <p:cNvSpPr>
            <a:spLocks noGrp="1"/>
          </p:cNvSpPr>
          <p:nvPr>
            <p:ph type="subTitle" idx="1"/>
          </p:nvPr>
        </p:nvSpPr>
        <p:spPr>
          <a:xfrm>
            <a:off x="0" y="3337887"/>
            <a:ext cx="6059891" cy="3019742"/>
          </a:xfrm>
        </p:spPr>
        <p:txBody>
          <a:bodyPr>
            <a:normAutofit/>
          </a:bodyPr>
          <a:lstStyle/>
          <a:p>
            <a:r>
              <a:rPr lang="es-ES_tradnl" sz="2400" b="1" dirty="0">
                <a:solidFill>
                  <a:schemeClr val="bg1"/>
                </a:solidFill>
              </a:rPr>
              <a:t>Salida de emergencia directa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Talleres de Electricidad y acuicultura.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Sala de enlace Enseñanza Media.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Sala de Multiuso y Laboratorio.</a:t>
            </a:r>
          </a:p>
          <a:p>
            <a:pPr marL="342900" indent="-342900" algn="just" eaLnBrk="1" hangingPunct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S_tradnl" b="1" dirty="0">
                <a:solidFill>
                  <a:schemeClr val="bg1"/>
                </a:solidFill>
              </a:rPr>
              <a:t>Comedor Enseñanza Media y cocina.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E7AA80-F361-00DB-643A-D2FFF01FFA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1" name="Marcador de pie de página 3">
            <a:extLst>
              <a:ext uri="{FF2B5EF4-FFF2-40B4-BE49-F238E27FC236}">
                <a16:creationId xmlns:a16="http://schemas.microsoft.com/office/drawing/2014/main" id="{9314ED31-6637-45DB-AB36-9CACC9FF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5116" y="836712"/>
            <a:ext cx="5391060" cy="79208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s-CL" sz="3900" b="1" dirty="0"/>
              <a:t>Comité de Seguridad Escolar</a:t>
            </a:r>
            <a:endParaRPr lang="es-ES" sz="3900" b="1" dirty="0"/>
          </a:p>
        </p:txBody>
      </p:sp>
      <p:sp>
        <p:nvSpPr>
          <p:cNvPr id="52226" name="2 Marcador de contenido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6552728" cy="3667814"/>
          </a:xfrm>
        </p:spPr>
        <p:txBody>
          <a:bodyPr>
            <a:normAutofit/>
          </a:bodyPr>
          <a:lstStyle/>
          <a:p>
            <a:r>
              <a:rPr lang="es-ES" sz="2200" dirty="0"/>
              <a:t>Rector: </a:t>
            </a:r>
            <a:r>
              <a:rPr lang="es-CL" sz="2200" b="1" dirty="0">
                <a:solidFill>
                  <a:srgbClr val="0070C0"/>
                </a:solidFill>
              </a:rPr>
              <a:t>Ricardo Oyarzo.</a:t>
            </a:r>
          </a:p>
          <a:p>
            <a:r>
              <a:rPr lang="es-ES" sz="2200" dirty="0"/>
              <a:t>Coordinador y Representante :  </a:t>
            </a:r>
            <a:r>
              <a:rPr lang="es-CL" sz="2200" b="1" dirty="0">
                <a:solidFill>
                  <a:srgbClr val="0070C0"/>
                </a:solidFill>
              </a:rPr>
              <a:t>Iván </a:t>
            </a:r>
            <a:r>
              <a:rPr lang="es-CL" sz="2200" b="1" dirty="0" err="1">
                <a:solidFill>
                  <a:srgbClr val="0070C0"/>
                </a:solidFill>
              </a:rPr>
              <a:t>Cariman</a:t>
            </a:r>
            <a:r>
              <a:rPr lang="es-CL" sz="2200" b="1" dirty="0">
                <a:solidFill>
                  <a:srgbClr val="0070C0"/>
                </a:solidFill>
              </a:rPr>
              <a:t>.</a:t>
            </a:r>
          </a:p>
          <a:p>
            <a:r>
              <a:rPr lang="es-ES" sz="2200" dirty="0"/>
              <a:t>Encargada Convivencia:  </a:t>
            </a:r>
            <a:r>
              <a:rPr lang="es-CL" sz="2200" b="1" dirty="0">
                <a:solidFill>
                  <a:srgbClr val="0070C0"/>
                </a:solidFill>
              </a:rPr>
              <a:t>Paola Silva.</a:t>
            </a:r>
          </a:p>
          <a:p>
            <a:r>
              <a:rPr lang="es-ES" sz="2200" dirty="0"/>
              <a:t>Repres. Profesores: </a:t>
            </a:r>
            <a:r>
              <a:rPr lang="es-ES" sz="2200" b="1" dirty="0">
                <a:solidFill>
                  <a:srgbClr val="0070C0"/>
                </a:solidFill>
              </a:rPr>
              <a:t>Soledad Barría.</a:t>
            </a:r>
          </a:p>
          <a:p>
            <a:r>
              <a:rPr lang="es-ES" sz="2200" dirty="0"/>
              <a:t>Repres. Centro Alumnos: </a:t>
            </a:r>
            <a:r>
              <a:rPr lang="es-ES" sz="2200" b="1" dirty="0">
                <a:solidFill>
                  <a:srgbClr val="0070C0"/>
                </a:solidFill>
              </a:rPr>
              <a:t>Sofía Mora.</a:t>
            </a:r>
            <a:endParaRPr lang="es-CL" sz="2200" b="1" dirty="0">
              <a:solidFill>
                <a:srgbClr val="0070C0"/>
              </a:solidFill>
            </a:endParaRPr>
          </a:p>
          <a:p>
            <a:r>
              <a:rPr lang="es-ES" sz="2200" dirty="0"/>
              <a:t>Repres. Asist. De la Educación: </a:t>
            </a:r>
            <a:r>
              <a:rPr lang="es-ES" sz="2200" b="1" dirty="0">
                <a:solidFill>
                  <a:srgbClr val="0070C0"/>
                </a:solidFill>
              </a:rPr>
              <a:t>Claudio Manzanares.</a:t>
            </a:r>
            <a:endParaRPr lang="es-CL" sz="2200" b="1" dirty="0">
              <a:solidFill>
                <a:srgbClr val="0070C0"/>
              </a:solidFill>
            </a:endParaRPr>
          </a:p>
          <a:p>
            <a:r>
              <a:rPr lang="es-ES" sz="2200" dirty="0"/>
              <a:t>Repres. Comité Paritario: </a:t>
            </a:r>
            <a:r>
              <a:rPr lang="es-ES" sz="2200" b="1" dirty="0">
                <a:solidFill>
                  <a:srgbClr val="0070C0"/>
                </a:solidFill>
              </a:rPr>
              <a:t>Andrea Rojas.</a:t>
            </a:r>
            <a:endParaRPr lang="es-CL" sz="2200" b="1" dirty="0">
              <a:solidFill>
                <a:srgbClr val="0070C0"/>
              </a:solidFill>
            </a:endParaRPr>
          </a:p>
          <a:p>
            <a:r>
              <a:rPr lang="es-ES" sz="2200" dirty="0"/>
              <a:t>Repres. Centro General de Padres: </a:t>
            </a:r>
            <a:r>
              <a:rPr lang="es-ES" sz="2200" b="1" dirty="0">
                <a:solidFill>
                  <a:srgbClr val="0070C0"/>
                </a:solidFill>
              </a:rPr>
              <a:t>Ricardo Mora.</a:t>
            </a:r>
            <a:endParaRPr lang="es-CL" sz="2200" b="1" dirty="0">
              <a:solidFill>
                <a:srgbClr val="0070C0"/>
              </a:solidFill>
            </a:endParaRPr>
          </a:p>
          <a:p>
            <a:pPr eaLnBrk="1" hangingPunct="1"/>
            <a:endParaRPr lang="es-ES" sz="2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EAC7A3-8A4A-E30E-4475-9FCEA8CFE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63CF0F2-27AB-A3D3-DFF9-25551F82D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A3B786EB-2156-4477-9DD6-28DDFC1F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72F459-43C9-682E-855B-1A3EF1BBE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 rot="16200000">
            <a:off x="-1650718" y="2759473"/>
            <a:ext cx="4876022" cy="107154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Funciones del Personal de Emergencia</a:t>
            </a:r>
            <a:b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26789"/>
              </p:ext>
            </p:extLst>
          </p:nvPr>
        </p:nvGraphicFramePr>
        <p:xfrm>
          <a:off x="1336566" y="116632"/>
          <a:ext cx="6907842" cy="668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049">
                <a:tc>
                  <a:txBody>
                    <a:bodyPr/>
                    <a:lstStyle/>
                    <a:p>
                      <a:r>
                        <a:rPr lang="es-ES_tradnl" dirty="0"/>
                        <a:t>Actividades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Encargado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b="1" dirty="0"/>
                        <a:t>Corte energía según tableros:</a:t>
                      </a:r>
                      <a:endParaRPr lang="es-C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98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Talleres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General Colegio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Calefacción Básica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Pre – Básica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Gimnasio Justo Donoso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Dina Yévenes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Carlos Ojeda/Pedro Velásquez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Carlos Ojeda/</a:t>
                      </a: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Pedro Velásquez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Nicole Soto/Anaís Ponce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Claudio Manzanares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/>
                        <a:t>Control portones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2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dirty="0"/>
                        <a:t>Control Portón Principal:</a:t>
                      </a:r>
                      <a:endParaRPr lang="es-CL" sz="1400" dirty="0"/>
                    </a:p>
                    <a:p>
                      <a:endParaRPr lang="es-ES_tradnl" sz="1400"/>
                    </a:p>
                    <a:p>
                      <a:r>
                        <a:rPr lang="es-ES_tradnl" sz="1400"/>
                        <a:t>Control </a:t>
                      </a:r>
                      <a:r>
                        <a:rPr lang="es-ES_tradnl" sz="1400" dirty="0"/>
                        <a:t>Portón Pre</a:t>
                      </a:r>
                      <a:r>
                        <a:rPr lang="es-ES_tradnl" sz="1400" baseline="0" dirty="0"/>
                        <a:t> – Básica: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 err="1">
                          <a:solidFill>
                            <a:srgbClr val="0070C0"/>
                          </a:solidFill>
                        </a:rPr>
                        <a:t>Angel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Ulloa</a:t>
                      </a: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/ Pablo </a:t>
                      </a:r>
                      <a:r>
                        <a:rPr lang="es-ES_tradnl" sz="1400" dirty="0" err="1">
                          <a:solidFill>
                            <a:srgbClr val="0070C0"/>
                          </a:solidFill>
                        </a:rPr>
                        <a:t>Almonacid</a:t>
                      </a: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/Inspector disponible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Inspector disponible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1400" b="1" dirty="0"/>
                        <a:t>Corte de Gas:</a:t>
                      </a:r>
                      <a:endParaRPr lang="es-C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09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Gimnasio</a:t>
                      </a:r>
                      <a:r>
                        <a:rPr lang="es-ES_tradnl" sz="1400" baseline="0" dirty="0"/>
                        <a:t> Justo Donoso y San José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Comedor Ens. Básica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 Comedor Ens. Media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_tradnl" sz="1400" dirty="0"/>
                        <a:t>Talleres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Claudio Manzanares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Edith Soto / 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Manipuladoras</a:t>
                      </a:r>
                      <a:endParaRPr lang="es-ES_tradnl" sz="1400" dirty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Dina Yévenes / Manipuladoras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 Dina Yévenes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207">
                <a:tc grid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L" sz="1400" b="1" dirty="0"/>
                        <a:t>Alarmas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631">
                <a:tc>
                  <a:txBody>
                    <a:bodyPr/>
                    <a:lstStyle/>
                    <a:p>
                      <a:r>
                        <a:rPr lang="es-ES_tradnl" sz="1400" dirty="0"/>
                        <a:t>Encargados de Alarmas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Portero(a)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Básica</a:t>
                      </a:r>
                    </a:p>
                    <a:p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Portero(a) Media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828">
                <a:tc gridSpan="2">
                  <a:txBody>
                    <a:bodyPr/>
                    <a:lstStyle/>
                    <a:p>
                      <a:pPr algn="ctr"/>
                      <a:r>
                        <a:rPr lang="es-CL" sz="1400" b="1" dirty="0">
                          <a:solidFill>
                            <a:schemeClr val="dk1"/>
                          </a:solidFill>
                        </a:rPr>
                        <a:t>Primeros</a:t>
                      </a:r>
                      <a:r>
                        <a:rPr lang="es-CL" sz="1400" b="1" baseline="0" dirty="0">
                          <a:solidFill>
                            <a:schemeClr val="dk1"/>
                          </a:solidFill>
                        </a:rPr>
                        <a:t> Auxilios</a:t>
                      </a:r>
                      <a:endParaRPr lang="es-CL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828">
                <a:tc>
                  <a:txBody>
                    <a:bodyPr/>
                    <a:lstStyle/>
                    <a:p>
                      <a:r>
                        <a:rPr lang="es-ES_tradnl" sz="1400" dirty="0"/>
                        <a:t>Brigada de Primeros</a:t>
                      </a:r>
                      <a:r>
                        <a:rPr lang="es-ES_tradnl" sz="1400" baseline="0" dirty="0"/>
                        <a:t> Auxilios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>
                          <a:solidFill>
                            <a:srgbClr val="0070C0"/>
                          </a:solidFill>
                        </a:rPr>
                        <a:t>Deisy</a:t>
                      </a:r>
                      <a:r>
                        <a:rPr lang="es-ES_tradnl" sz="1400" baseline="0" dirty="0">
                          <a:solidFill>
                            <a:srgbClr val="0070C0"/>
                          </a:solidFill>
                        </a:rPr>
                        <a:t> Muñoz/ Karina Astorga /Andrea Rojas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82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b="1" dirty="0"/>
                        <a:t>Coordinadores</a:t>
                      </a:r>
                      <a:endParaRPr lang="es-CL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828">
                <a:tc>
                  <a:txBody>
                    <a:bodyPr/>
                    <a:lstStyle/>
                    <a:p>
                      <a:r>
                        <a:rPr lang="es-CL" sz="1400" dirty="0"/>
                        <a:t>Rector</a:t>
                      </a:r>
                    </a:p>
                    <a:p>
                      <a:r>
                        <a:rPr lang="es-CL" sz="1400" dirty="0"/>
                        <a:t>Administración</a:t>
                      </a:r>
                    </a:p>
                    <a:p>
                      <a:r>
                        <a:rPr lang="es-CL" sz="1400" dirty="0"/>
                        <a:t>Prev.</a:t>
                      </a:r>
                      <a:r>
                        <a:rPr lang="es-CL" sz="1400" baseline="0" dirty="0"/>
                        <a:t> De Riesgos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Ricardo Oyarzo</a:t>
                      </a:r>
                    </a:p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Paola Paredes</a:t>
                      </a:r>
                    </a:p>
                    <a:p>
                      <a:r>
                        <a:rPr lang="es-CL" sz="1400" dirty="0">
                          <a:solidFill>
                            <a:srgbClr val="0070C0"/>
                          </a:solidFill>
                        </a:rPr>
                        <a:t>Iván </a:t>
                      </a:r>
                      <a:r>
                        <a:rPr lang="es-CL" sz="1400" dirty="0" err="1">
                          <a:solidFill>
                            <a:srgbClr val="0070C0"/>
                          </a:solidFill>
                        </a:rPr>
                        <a:t>Cariman</a:t>
                      </a:r>
                      <a:endParaRPr lang="es-CL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-13349" y="317657"/>
            <a:ext cx="18258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/>
              <a:t>Ancud, marzo 2024  </a:t>
            </a:r>
            <a:endParaRPr lang="es-CL" sz="11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AB5DD-B59C-42C1-9B1E-66DAEE17B4C5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03B3E7-F9B1-96DB-DD35-C68281F6CF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5760640" cy="864096"/>
          </a:xfrm>
          <a:solidFill>
            <a:srgbClr val="FF00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CL" sz="4800" b="1" spc="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Plan de Emergencia 2024</a:t>
            </a:r>
            <a:endParaRPr lang="es-ES" sz="4800" b="1" spc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4016" y="2420888"/>
            <a:ext cx="6804248" cy="4746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ernard MT Condensed" panose="02050806060905020404" pitchFamily="18" charset="0"/>
                <a:ea typeface="+mj-ea"/>
                <a:cs typeface="+mj-cs"/>
              </a:rPr>
              <a:t>Colegio Seminario Conciliar de Ancud</a:t>
            </a:r>
            <a:endParaRPr kumimoji="0" lang="es-ES" sz="36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ernard MT Condensed" panose="02050806060905020404" pitchFamily="18" charset="0"/>
              <a:ea typeface="+mj-ea"/>
              <a:cs typeface="+mj-cs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b="15546"/>
          <a:stretch/>
        </p:blipFill>
        <p:spPr bwMode="auto">
          <a:xfrm>
            <a:off x="1152128" y="3356992"/>
            <a:ext cx="4572000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3954D-5F68-43C1-B175-008E26A98970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807292-252E-955C-B54C-840D2A113E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-5204" y="1052736"/>
            <a:ext cx="976804" cy="864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671B4E-15FE-756D-9BB6-E87E0540CA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E13D7F18-D3BC-4555-9606-B1DD6B0F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  <p:extLst>
      <p:ext uri="{BB962C8B-B14F-4D97-AF65-F5344CB8AC3E}">
        <p14:creationId xmlns:p14="http://schemas.microsoft.com/office/powerpoint/2010/main" val="130539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71682" y="1117522"/>
            <a:ext cx="2294624" cy="975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2">
                    <a:satMod val="130000"/>
                  </a:schemeClr>
                </a:solidFill>
              </a:rPr>
              <a:t>Dirección de Evacuación</a:t>
            </a:r>
            <a:endParaRPr lang="es-ES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pic>
        <p:nvPicPr>
          <p:cNvPr id="16386" name="Picture 2" descr="http://www.merkarotulo.com/images/cc_logos/FLECHA%20DERECH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16328"/>
            <a:ext cx="1681950" cy="168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07160" y="1020744"/>
            <a:ext cx="2903856" cy="655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CL" sz="4400" b="1" dirty="0">
                <a:solidFill>
                  <a:schemeClr val="bg1"/>
                </a:solidFill>
              </a:rPr>
              <a:t>Señaléticas</a:t>
            </a:r>
            <a:endParaRPr lang="es-ES" sz="4400" b="1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9722B9-B113-3E4D-A6F3-503C3AFFC1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9BA20F-6F8D-DE44-D61B-215729E928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pic>
        <p:nvPicPr>
          <p:cNvPr id="9" name="Picture 2" descr="http://www.merkarotulo.com/images/cc_logos/FLECHA%20DERECHA.gif">
            <a:extLst>
              <a:ext uri="{FF2B5EF4-FFF2-40B4-BE49-F238E27FC236}">
                <a16:creationId xmlns:a16="http://schemas.microsoft.com/office/drawing/2014/main" id="{1FA5EF37-9EF0-4E3D-9AF9-586E481C4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52698"/>
            <a:ext cx="1698375" cy="1698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http://www.elcompas.com/images/SALIDA%20DE%20EMERGENCIA.jpg">
            <a:extLst>
              <a:ext uri="{FF2B5EF4-FFF2-40B4-BE49-F238E27FC236}">
                <a16:creationId xmlns:a16="http://schemas.microsoft.com/office/drawing/2014/main" id="{E6D31EEA-33E4-459F-85E6-3BEA78B84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10201" r="9664"/>
          <a:stretch/>
        </p:blipFill>
        <p:spPr bwMode="auto">
          <a:xfrm>
            <a:off x="819401" y="2041252"/>
            <a:ext cx="2049133" cy="2899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1387C433-DC59-44B4-8619-385CD4CC191C}"/>
              </a:ext>
            </a:extLst>
          </p:cNvPr>
          <p:cNvSpPr txBox="1">
            <a:spLocks/>
          </p:cNvSpPr>
          <p:nvPr/>
        </p:nvSpPr>
        <p:spPr>
          <a:xfrm>
            <a:off x="698771" y="5059607"/>
            <a:ext cx="2290391" cy="838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CL" sz="2800" b="1" dirty="0">
                <a:solidFill>
                  <a:schemeClr val="tx2">
                    <a:satMod val="130000"/>
                  </a:schemeClr>
                </a:solidFill>
              </a:rPr>
              <a:t>Salida de Emergencia</a:t>
            </a:r>
            <a:endParaRPr lang="es-ES" sz="28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" name="Marcador de pie de página 3">
            <a:extLst>
              <a:ext uri="{FF2B5EF4-FFF2-40B4-BE49-F238E27FC236}">
                <a16:creationId xmlns:a16="http://schemas.microsoft.com/office/drawing/2014/main" id="{515D472B-84D5-4B1A-9F5E-F606DEE5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5925" y="1222724"/>
            <a:ext cx="2500430" cy="6318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sz="2000" b="1" dirty="0">
                <a:solidFill>
                  <a:schemeClr val="bg1"/>
                </a:solidFill>
              </a:rPr>
              <a:t>Zona 1: </a:t>
            </a:r>
            <a:br>
              <a:rPr lang="es-CL" sz="2000" b="1" dirty="0">
                <a:solidFill>
                  <a:schemeClr val="bg1"/>
                </a:solidFill>
              </a:rPr>
            </a:br>
            <a:r>
              <a:rPr lang="es-CL" sz="18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Alondra Vidal</a:t>
            </a:r>
            <a:br>
              <a:rPr lang="es-CL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s-CL" sz="2000" dirty="0">
                <a:solidFill>
                  <a:schemeClr val="tx1"/>
                </a:solidFill>
              </a:rPr>
              <a:t>Úrsula Villegas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8434" name="Oval 14"/>
          <p:cNvSpPr>
            <a:spLocks noChangeArrowheads="1"/>
          </p:cNvSpPr>
          <p:nvPr/>
        </p:nvSpPr>
        <p:spPr bwMode="auto">
          <a:xfrm>
            <a:off x="2757934" y="1484784"/>
            <a:ext cx="3686274" cy="38164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CL" sz="4400" b="1" dirty="0">
                <a:solidFill>
                  <a:schemeClr val="bg1"/>
                </a:solidFill>
                <a:latin typeface="Gill Sans MT"/>
              </a:rPr>
              <a:t>ZONA DE</a:t>
            </a:r>
          </a:p>
          <a:p>
            <a:pPr algn="ctr"/>
            <a:r>
              <a:rPr lang="es-CL" sz="4400" b="1" dirty="0">
                <a:solidFill>
                  <a:schemeClr val="bg1"/>
                </a:solidFill>
                <a:latin typeface="Gill Sans MT"/>
              </a:rPr>
              <a:t>SEGURIDAD</a:t>
            </a:r>
            <a:endParaRPr lang="es-ES" sz="4400" b="1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95884" y="2831927"/>
            <a:ext cx="3010471" cy="9332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Patricia Bahamonde</a:t>
            </a:r>
            <a:endParaRPr kumimoji="0" lang="es-CL" b="0" i="0" u="none" strike="noStrike" kern="1200" cap="none" spc="0" normalizeH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noProof="0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s-CL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Dina Yévenes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0342" y="967326"/>
            <a:ext cx="2664296" cy="93325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5: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Anaís Ponce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Nicole Soto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61721" y="4941814"/>
            <a:ext cx="3061153" cy="8768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3: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s-CL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Max Chandía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948264" y="3010283"/>
            <a:ext cx="2786050" cy="7548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6: </a:t>
            </a:r>
            <a:endParaRPr lang="es-CL" b="1" dirty="0">
              <a:solidFill>
                <a:schemeClr val="accent2">
                  <a:lumMod val="5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noProof="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Érica Sanhueza</a:t>
            </a:r>
            <a:endParaRPr kumimoji="0" lang="es-CL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Valeska Cárdenas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570111" y="4985286"/>
            <a:ext cx="3024336" cy="7548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Zona 7: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0" i="0" u="none" strike="noStrike" kern="1200" cap="none" spc="0" normalizeH="0" baseline="0" noProof="0" dirty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Luciano Rivera</a:t>
            </a:r>
            <a:endParaRPr lang="es-ES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ED0EFE6-E555-2095-3775-33B4FFCF8B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13" name="Marcador de pie de página 3">
            <a:extLst>
              <a:ext uri="{FF2B5EF4-FFF2-40B4-BE49-F238E27FC236}">
                <a16:creationId xmlns:a16="http://schemas.microsoft.com/office/drawing/2014/main" id="{541D6ACC-FA7A-44C2-A686-84AA35C1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0" y="116631"/>
            <a:ext cx="827584" cy="57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9E06F5-CC3C-5DE3-FD92-D7574F005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sp>
        <p:nvSpPr>
          <p:cNvPr id="7" name="Marcador de pie de página 3">
            <a:extLst>
              <a:ext uri="{FF2B5EF4-FFF2-40B4-BE49-F238E27FC236}">
                <a16:creationId xmlns:a16="http://schemas.microsoft.com/office/drawing/2014/main" id="{5551AEF1-F35E-4296-9297-D750A319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759855F-FC96-432A-AC94-915018C2B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9400" r="16138" b="8001"/>
          <a:stretch/>
        </p:blipFill>
        <p:spPr>
          <a:xfrm>
            <a:off x="179512" y="108259"/>
            <a:ext cx="8781315" cy="60243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" y="692696"/>
            <a:ext cx="6876257" cy="64807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3500" b="1" dirty="0">
                <a:solidFill>
                  <a:schemeClr val="bg1"/>
                </a:solidFill>
              </a:rPr>
              <a:t>Pasos a seguir en caso de emergencia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39938" name="2 Marcador de contenido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6876256" cy="4896544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Al sonar la alarma, el profesor ordenará la evacuación inmediata.  Si el alumno se encuentra en recreo o en otra actividad sin la presencia del profesor, debe dirigirse inmediatamente hacia la zona de seguridad que le corresponda o la más cercana.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El alumno que está más cerca de la puerta de la sala procederá a abrirla lo más rápido posible.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Los alumnos dejarán de inmediato la labor que están realizando y saldrán  ordenadamente hacia las zonas de seguridad, siguiendo las indicaciones de los guías y funcionarios que apoyan en estas instancias.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Por ningún motivo tanto profesores como los alumnos deberán retroceder en busca de algún objeto u otra cosa que hayan olvidado.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El trayecto del alumno hacia la zona de seguridad lo deberá hacer en el mayor orden posible, sin hablar, correr ni gritar, con paso rápido.</a:t>
            </a: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Los alumnos, todo el personal y las visitas que se encuentren en el colegio deberán dirigirse a las zonas de seguridad y permanecer ahí hasta que se </a:t>
            </a:r>
            <a:r>
              <a:rPr lang="es-ES" sz="1800">
                <a:solidFill>
                  <a:schemeClr val="bg1"/>
                </a:solidFill>
              </a:rPr>
              <a:t>den indicaciones.</a:t>
            </a:r>
            <a:endParaRPr lang="es-ES" sz="18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s-ES" sz="1800" dirty="0">
                <a:solidFill>
                  <a:schemeClr val="bg1"/>
                </a:solidFill>
              </a:rPr>
              <a:t>Al llegar a la zona de seguridad, el docente procederá a pasar asistencia, confirmando la presencia de todos sus alumnos.</a:t>
            </a:r>
          </a:p>
          <a:p>
            <a:pPr algn="just" eaLnBrk="1" hangingPunct="1"/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3D7B43-5B3C-99DF-3F2C-FFFB8F4B9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53EB4B-F8B3-2DC6-D33A-EC49BDDA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149CDB10-43A2-4393-994C-9E9A7E1E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70" y="692696"/>
            <a:ext cx="6876256" cy="7355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bg1"/>
                </a:solidFill>
              </a:rPr>
              <a:t>Emergencia en caso de incendio</a:t>
            </a:r>
          </a:p>
        </p:txBody>
      </p:sp>
      <p:sp>
        <p:nvSpPr>
          <p:cNvPr id="40962" name="2 Marcador de contenido"/>
          <p:cNvSpPr>
            <a:spLocks noGrp="1"/>
          </p:cNvSpPr>
          <p:nvPr>
            <p:ph type="subTitle" idx="1"/>
          </p:nvPr>
        </p:nvSpPr>
        <p:spPr>
          <a:xfrm>
            <a:off x="34226" y="1484784"/>
            <a:ext cx="6843300" cy="4680521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es-ES" sz="2000" dirty="0">
                <a:solidFill>
                  <a:schemeClr val="bg1"/>
                </a:solidFill>
              </a:rPr>
              <a:t>a) Al producirse un principio de incendio se accionará la alarma interna, procediéndose a evacuar rápidamente las dependencias del colegio hacia las zonas de seguridad.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2000" dirty="0">
                <a:solidFill>
                  <a:schemeClr val="bg1"/>
                </a:solidFill>
              </a:rPr>
              <a:t>b) Junto con la alarma interna se comunicará a Bomberos y Carabineros respectivamente.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2000" dirty="0">
                <a:solidFill>
                  <a:schemeClr val="bg1"/>
                </a:solidFill>
              </a:rPr>
              <a:t>c) El principio de incendio debe ser atacado con la máxima rapidez y decisión, utilizando los extintores y red húmeda que se encuentran ubicados en puntos estratégicos dentro el establecimiento.</a:t>
            </a:r>
            <a:endParaRPr lang="es-ES" sz="2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Está acción debe ser realizada por el personal docente, inspectores o administrativos que se encuentren más próximos del lugar del incendio.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En caso de no ser posible controlar el siniestro, todo el personal que presta ayuda en el control del incendio debe dirigirse a la zona de seguridad.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Se recomienda no abrir más puertas y ventanas que las necesarias.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2A18F1-30DB-F0D0-1715-D2D1511932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1058B18-ED99-DC54-D4A8-B7348E264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38A22B47-0070-45DC-B8A7-782EC7E1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369" y="764704"/>
            <a:ext cx="5486400" cy="6551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Emergencia en caso de sismo</a:t>
            </a:r>
          </a:p>
        </p:txBody>
      </p:sp>
      <p:sp>
        <p:nvSpPr>
          <p:cNvPr id="41986" name="2 Marcador de contenido"/>
          <p:cNvSpPr>
            <a:spLocks noGrp="1"/>
          </p:cNvSpPr>
          <p:nvPr>
            <p:ph type="subTitle" idx="1"/>
          </p:nvPr>
        </p:nvSpPr>
        <p:spPr>
          <a:xfrm>
            <a:off x="107504" y="1635899"/>
            <a:ext cx="6696744" cy="4673421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es-ES" sz="1800" b="1" dirty="0">
                <a:solidFill>
                  <a:srgbClr val="0070C0"/>
                </a:solidFill>
              </a:rPr>
              <a:t>Durante el sismo.</a:t>
            </a:r>
            <a:endParaRPr lang="es-ES" sz="1800" dirty="0">
              <a:solidFill>
                <a:srgbClr val="0070C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a) Los docentes deben mantener la calma y alertar a los alumnos.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b) Las puertas de salida de la sala, pasillos y oficinas deben abrirse por la persona mas cercana a estas 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c) Los alumnos que realizan actividades en talleres o laboratorios, deberán desenergizar los equipos o máquinas que estén ocupando (mecheros, calefactores, etc.)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d) Los alumnos deberán alejarse de las ventanas, ya que la vibración puede ocasionar la ruptura de los vidrios.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e) En caso que se produzcan desprendimientos de iluminación, estantería, adornos, etcétera, los alumnos deben buscar protección bajo los bancos, cubriendo su cabeza con los brazos.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ES" sz="1800" dirty="0">
                <a:solidFill>
                  <a:schemeClr val="bg1"/>
                </a:solidFill>
              </a:rPr>
              <a:t>f) Durante el sismo </a:t>
            </a:r>
            <a:r>
              <a:rPr lang="es-ES" sz="1800" b="1" dirty="0">
                <a:solidFill>
                  <a:schemeClr val="bg1"/>
                </a:solidFill>
              </a:rPr>
              <a:t>NO SE DEBE EVACUAR</a:t>
            </a:r>
            <a:r>
              <a:rPr lang="es-ES" sz="1800" dirty="0">
                <a:solidFill>
                  <a:schemeClr val="bg1"/>
                </a:solidFill>
              </a:rPr>
              <a:t>, ya que esto constituye la mayor taza de accidentes y lesionados.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s-CL" sz="1800" dirty="0">
                <a:solidFill>
                  <a:schemeClr val="bg1"/>
                </a:solidFill>
              </a:rPr>
              <a:t>g) </a:t>
            </a:r>
            <a:r>
              <a:rPr lang="es-ES" sz="1800" dirty="0">
                <a:solidFill>
                  <a:schemeClr val="bg1"/>
                </a:solidFill>
              </a:rPr>
              <a:t>Si el alumno se encuentra en recreo o en otra actividad sin la presencia del profesor, debe dirigirse inmediatamente hacia la zona de seguridad más cercana, en caso contrario, quedarse cerca de pilares y cubrir su cabezas con los brazos.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66D240-DD5D-7FE1-00EF-4B75528D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393B85-EAF6-BF55-7331-C4D3A1436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92B82B01-EFFB-4C75-86F9-31E74994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contenido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6203907" cy="3451790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es-ES" sz="2000" b="1" dirty="0">
                <a:solidFill>
                  <a:srgbClr val="0070C0"/>
                </a:solidFill>
              </a:rPr>
              <a:t>Después del sismo:</a:t>
            </a:r>
            <a:endParaRPr lang="es-ES" sz="2000" dirty="0">
              <a:solidFill>
                <a:srgbClr val="0070C0"/>
              </a:solidFill>
            </a:endParaRP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a) Se debe proceder a la evacuación total del edificio hacia las zonas de seguridad, manteniendo la calma, distanciamiento y el orden.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b) Cada profesor deberá asegurarse de que se encuentren todos los alumnos del curso a su cargo, informará las novedades y aguardará instrucciones.</a:t>
            </a:r>
          </a:p>
          <a:p>
            <a:pPr algn="just" eaLnBrk="1" hangingPunct="1"/>
            <a:r>
              <a:rPr lang="es-ES" sz="2000" dirty="0">
                <a:solidFill>
                  <a:schemeClr val="bg1"/>
                </a:solidFill>
              </a:rPr>
              <a:t>c) El personal responsable evaluará las condiciones del edificio y tomará la decisión, comunicando el regreso a las salas de clases.</a:t>
            </a:r>
          </a:p>
          <a:p>
            <a:pPr algn="just" eaLnBrk="1" hangingPunct="1">
              <a:buFont typeface="Wingdings 2" pitchFamily="18" charset="2"/>
              <a:buNone/>
            </a:pPr>
            <a:endParaRPr lang="es-CL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65CEA-2492-4706-88D7-786935BC186C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21704" y="764704"/>
            <a:ext cx="5486400" cy="6551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</a:rPr>
              <a:t>Emergencia en caso de sismo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988499-5705-005D-862F-BEB4D4DAE0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5" t="25850" r="28905" b="25850"/>
          <a:stretch/>
        </p:blipFill>
        <p:spPr>
          <a:xfrm>
            <a:off x="28127" y="6128454"/>
            <a:ext cx="774259" cy="6849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328CAD-376D-59BD-216C-26942651B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1" t="25850" r="49429" b="25850"/>
          <a:stretch/>
        </p:blipFill>
        <p:spPr>
          <a:xfrm>
            <a:off x="6932127" y="1628800"/>
            <a:ext cx="2211873" cy="3810065"/>
          </a:xfrm>
          <a:prstGeom prst="rect">
            <a:avLst/>
          </a:prstGeom>
        </p:spPr>
      </p:pic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33DAB8DB-7C94-479A-B81C-EDA80F53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Plan de Emergencia 2024 Colegio Seminario Conciliar de Ancud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6916</TotalTime>
  <Words>1633</Words>
  <Application>Microsoft Office PowerPoint</Application>
  <PresentationFormat>Presentación en pantalla (4:3)</PresentationFormat>
  <Paragraphs>257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Bernard MT Condensed</vt:lpstr>
      <vt:lpstr>Calibri</vt:lpstr>
      <vt:lpstr>Corbel</vt:lpstr>
      <vt:lpstr>Gill Sans MT</vt:lpstr>
      <vt:lpstr>Wingdings</vt:lpstr>
      <vt:lpstr>Wingdings 2</vt:lpstr>
      <vt:lpstr>Marco</vt:lpstr>
      <vt:lpstr>Plan de Emergencia 2024</vt:lpstr>
      <vt:lpstr>Objetivos.</vt:lpstr>
      <vt:lpstr>Dirección de Evacuación</vt:lpstr>
      <vt:lpstr>Zona 1:  Alondra Vidal Úrsula Villegas</vt:lpstr>
      <vt:lpstr>Presentación de PowerPoint</vt:lpstr>
      <vt:lpstr>Pasos a seguir en caso de emergencia</vt:lpstr>
      <vt:lpstr>Emergencia en caso de incendio</vt:lpstr>
      <vt:lpstr>Emergencia en caso de sismo</vt:lpstr>
      <vt:lpstr>Emergencia en caso de sismo</vt:lpstr>
      <vt:lpstr>Zonas de Seguridad</vt:lpstr>
      <vt:lpstr>ZONA N°1 Salida de emergencia Nº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ZONA N°3  Salida de emergencia directa</vt:lpstr>
      <vt:lpstr>Presentación de PowerPoint</vt:lpstr>
      <vt:lpstr> ZONA N°5  Salida de emergencia N°12</vt:lpstr>
      <vt:lpstr>Presentación de PowerPoint</vt:lpstr>
      <vt:lpstr>ZONA N°6</vt:lpstr>
      <vt:lpstr>Presentación de PowerPoint</vt:lpstr>
      <vt:lpstr>ZONA N°7</vt:lpstr>
      <vt:lpstr>Comité de Seguridad Escolar</vt:lpstr>
      <vt:lpstr>Presentación de PowerPoint</vt:lpstr>
      <vt:lpstr>Plan de Emergencia 2024</vt:lpstr>
    </vt:vector>
  </TitlesOfParts>
  <Company>PiKoMuLe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Evacuacion</dc:title>
  <dc:creator>Windows Vista SP1 Relax Edition 2</dc:creator>
  <cp:lastModifiedBy>Usuario</cp:lastModifiedBy>
  <cp:revision>314</cp:revision>
  <cp:lastPrinted>2020-01-13T14:37:20Z</cp:lastPrinted>
  <dcterms:created xsi:type="dcterms:W3CDTF">2010-03-18T12:27:22Z</dcterms:created>
  <dcterms:modified xsi:type="dcterms:W3CDTF">2024-04-01T20:13:12Z</dcterms:modified>
</cp:coreProperties>
</file>