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32"/>
  </p:notesMasterIdLst>
  <p:handoutMasterIdLst>
    <p:handoutMasterId r:id="rId33"/>
  </p:handoutMasterIdLst>
  <p:sldIdLst>
    <p:sldId id="256" r:id="rId2"/>
    <p:sldId id="267" r:id="rId3"/>
    <p:sldId id="258" r:id="rId4"/>
    <p:sldId id="260" r:id="rId5"/>
    <p:sldId id="277" r:id="rId6"/>
    <p:sldId id="261" r:id="rId7"/>
    <p:sldId id="263" r:id="rId8"/>
    <p:sldId id="264" r:id="rId9"/>
    <p:sldId id="266" r:id="rId10"/>
    <p:sldId id="268" r:id="rId11"/>
    <p:sldId id="278" r:id="rId12"/>
    <p:sldId id="269" r:id="rId13"/>
    <p:sldId id="270" r:id="rId14"/>
    <p:sldId id="290" r:id="rId15"/>
    <p:sldId id="272" r:id="rId16"/>
    <p:sldId id="280" r:id="rId17"/>
    <p:sldId id="281" r:id="rId18"/>
    <p:sldId id="292" r:id="rId19"/>
    <p:sldId id="297" r:id="rId20"/>
    <p:sldId id="273" r:id="rId21"/>
    <p:sldId id="284" r:id="rId22"/>
    <p:sldId id="293" r:id="rId23"/>
    <p:sldId id="285" r:id="rId24"/>
    <p:sldId id="294" r:id="rId25"/>
    <p:sldId id="289" r:id="rId26"/>
    <p:sldId id="295" r:id="rId27"/>
    <p:sldId id="286" r:id="rId28"/>
    <p:sldId id="265" r:id="rId29"/>
    <p:sldId id="291" r:id="rId30"/>
    <p:sldId id="296" r:id="rId31"/>
  </p:sldIdLst>
  <p:sldSz cx="9144000" cy="6858000" type="screen4x3"/>
  <p:notesSz cx="7010400" cy="92964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21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74" autoAdjust="0"/>
    <p:restoredTop sz="96857" autoAdjust="0"/>
  </p:normalViewPr>
  <p:slideViewPr>
    <p:cSldViewPr>
      <p:cViewPr varScale="1">
        <p:scale>
          <a:sx n="85" d="100"/>
          <a:sy n="85" d="100"/>
        </p:scale>
        <p:origin x="1344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9098312-2817-4707-8B50-C3B1B95C73AA}" type="datetimeFigureOut">
              <a:rPr lang="es-CL" smtClean="0"/>
              <a:t>27-03-2025</a:t>
            </a:fld>
            <a:endParaRPr lang="es-CL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CC64DB8-6948-4FBA-9AC5-C8E167EA8325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3150911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E2BD2A6-E110-4774-84CF-0DDF0A081AD6}" type="datetimeFigureOut">
              <a:rPr lang="es-CL" smtClean="0"/>
              <a:t>27-03-2025</a:t>
            </a:fld>
            <a:endParaRPr lang="es-CL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CL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48E5E29-B636-464D-8FDD-264FB352194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0018767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E5E29-B636-464D-8FDD-264FB352194E}" type="slidenum">
              <a:rPr lang="es-CL" smtClean="0"/>
              <a:t>1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96662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E5E29-B636-464D-8FDD-264FB352194E}" type="slidenum">
              <a:rPr lang="es-CL" smtClean="0"/>
              <a:t>2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86386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E5E29-B636-464D-8FDD-264FB352194E}" type="slidenum">
              <a:rPr lang="es-CL" smtClean="0"/>
              <a:t>30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274317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62000"/>
            <a:ext cx="685621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52697" y="762000"/>
            <a:ext cx="2193989" cy="5334001"/>
          </a:xfrm>
          <a:prstGeom prst="rect">
            <a:avLst/>
          </a:prstGeom>
          <a:solidFill>
            <a:srgbClr val="C3C3C3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386" y="1298448"/>
            <a:ext cx="5486400" cy="3255264"/>
          </a:xfrm>
        </p:spPr>
        <p:txBody>
          <a:bodyPr anchor="b">
            <a:normAutofit/>
          </a:bodyPr>
          <a:lstStyle>
            <a:lvl1pPr algn="l">
              <a:defRPr sz="5400" spc="-100" baseline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11" y="4670246"/>
            <a:ext cx="54864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DBEA79-E489-4222-807D-061F8CCCAB0A}" type="datetime1">
              <a:rPr lang="es-ES" smtClean="0"/>
              <a:t>27/03/2025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Plan de Emergencia 2018 Colegio Seminario Conciliar de Ancud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C3954D-5F68-43C1-B175-008E26A98970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0437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B7692C-5E19-44DB-A101-380F7480C912}" type="datetime1">
              <a:rPr lang="es-ES" smtClean="0"/>
              <a:t>27/03/2025</a:t>
            </a:fld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Plan de Emergencia 2018 Colegio Seminario Conciliar de Ancud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7AD30E-B9F1-42DD-98DD-332DDBC0E4D7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08888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5750" y="990600"/>
            <a:ext cx="2114550" cy="49530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0934" y="868680"/>
            <a:ext cx="5486400" cy="5120640"/>
          </a:xfrm>
        </p:spPr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CBB662-84F9-4B71-900D-EAA6D7CD6BA6}" type="datetime1">
              <a:rPr lang="es-ES" smtClean="0"/>
              <a:t>27/03/2025</a:t>
            </a:fld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Plan de Emergencia 2018 Colegio Seminario Conciliar de Ancud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B8B3C8-47DC-4D62-A65A-7469CDDA62B1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69113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447F19-7C70-4404-B99B-A458B13CF417}" type="datetime1">
              <a:rPr lang="es-ES" smtClean="0"/>
              <a:t>27/03/2025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Plan de Emergencia 2018 Colegio Seminario Conciliar de Ancud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065CEA-2492-4706-88D7-786935BC186C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55356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0934" y="1298448"/>
            <a:ext cx="5486400" cy="3255264"/>
          </a:xfrm>
        </p:spPr>
        <p:txBody>
          <a:bodyPr anchor="b">
            <a:normAutofit/>
          </a:bodyPr>
          <a:lstStyle>
            <a:lvl1pPr>
              <a:defRPr sz="54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14650" y="4672584"/>
            <a:ext cx="54864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0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4C5106-554B-47AB-89E9-DF813DB524E6}" type="datetime1">
              <a:rPr lang="es-ES" smtClean="0"/>
              <a:t>27/03/2025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Plan de Emergencia 2018 Colegio Seminario Conciliar de Ancud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2A18C7-3B7F-405D-83E3-61B2329B0C16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25545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0934" y="868680"/>
            <a:ext cx="260604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3590" y="868680"/>
            <a:ext cx="260604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7CEF76-405F-4D7A-9F18-6C9539EFD2D8}" type="datetime1">
              <a:rPr lang="es-ES" smtClean="0"/>
              <a:t>27/03/2025</a:t>
            </a:fld>
            <a:endParaRPr lang="es-E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Plan de Emergencia 2018 Colegio Seminario Conciliar de Ancud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9557C8-C5E0-4C78-9BA5-A3B99FB81263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66641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0934" y="1023586"/>
            <a:ext cx="260604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0934" y="1930936"/>
            <a:ext cx="2606040" cy="402336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3847" y="1023587"/>
            <a:ext cx="260604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63847" y="1930936"/>
            <a:ext cx="2606040" cy="402336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FB09B2-0D7D-46D1-B708-08D1475E22AC}" type="datetime1">
              <a:rPr lang="es-ES" smtClean="0"/>
              <a:t>27/03/2025</a:t>
            </a:fld>
            <a:endParaRPr lang="es-E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Plan de Emergencia 2018 Colegio Seminario Conciliar de Ancud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7E936-793C-4C1F-92FC-AD7C3EE3E620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24857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0E8675-1F53-4BF9-9C92-1904EDBC73AF}" type="datetime1">
              <a:rPr lang="es-ES" smtClean="0"/>
              <a:t>27/03/2025</a:t>
            </a:fld>
            <a:endParaRPr lang="es-E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Plan de Emergencia 2018 Colegio Seminario Conciliar de Ancud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F3BC3E-C371-46D7-839A-CCF1BF9E3AA5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49067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E7C02A-36E1-44F0-B91F-8A9CCBF88C9C}" type="datetime1">
              <a:rPr lang="es-ES" smtClean="0"/>
              <a:t>27/03/2025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Plan de Emergencia 2018 Colegio Seminario Conciliar de Ancud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8AB5DD-B59C-42C1-9B1E-66DAEE17B4C5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9329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2800" b="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0934" y="868680"/>
            <a:ext cx="54864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37560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79443E-B316-415B-8AB0-1CDAD2E27688}" type="datetime1">
              <a:rPr lang="es-ES" smtClean="0"/>
              <a:t>27/03/2025</a:t>
            </a:fld>
            <a:endParaRPr lang="es-E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Plan de Emergencia 2018 Colegio Seminario Conciliar de Ancud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C58FEC-7767-40FA-9E61-0282C480150F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87315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77983" y="767419"/>
            <a:ext cx="6086423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40602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DBEDE5-A6A0-4BEF-A48B-2E27B5326B0C}" type="datetime1">
              <a:rPr lang="es-ES" smtClean="0"/>
              <a:t>27/03/2025</a:t>
            </a:fld>
            <a:endParaRPr lang="es-E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624326" y="6356351"/>
            <a:ext cx="4433638" cy="365125"/>
          </a:xfrm>
        </p:spPr>
        <p:txBody>
          <a:bodyPr/>
          <a:lstStyle/>
          <a:p>
            <a:pPr>
              <a:defRPr/>
            </a:pPr>
            <a:r>
              <a:rPr lang="es-ES" dirty="0"/>
              <a:t>Plan de Emergencia 2018 Colegio Seminario Conciliar de Ancud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50CA4F-7EF0-4906-A6D2-2AD87943E227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61499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2582693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8861898" y="758952"/>
            <a:ext cx="288036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394E3793-F8A9-4938-9626-71F428572F58}" type="datetime1">
              <a:rPr lang="es-ES" smtClean="0"/>
              <a:t>27/03/2025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s-ES" dirty="0"/>
              <a:t>Plan de Emergencia 2018 Colegio Seminario Conciliar de Ancud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26F3BC3E-C371-46D7-839A-CCF1BF9E3AA5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64785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19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7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043608" y="1052736"/>
            <a:ext cx="5760640" cy="864096"/>
          </a:xfrm>
          <a:solidFill>
            <a:srgbClr val="FF0000"/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es-CL" sz="4800" b="1" spc="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Bernard MT Condensed" panose="02050806060905020404" pitchFamily="18" charset="0"/>
              </a:rPr>
              <a:t>Plan de Emergencia 2025 </a:t>
            </a:r>
            <a:endParaRPr lang="es-ES" sz="4800" b="1" spc="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Bernard MT Condensed" panose="02050806060905020404" pitchFamily="18" charset="0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144016" y="2420888"/>
            <a:ext cx="6804248" cy="47467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Bernard MT Condensed" panose="02050806060905020404" pitchFamily="18" charset="0"/>
                <a:ea typeface="+mj-ea"/>
                <a:cs typeface="+mj-cs"/>
              </a:rPr>
              <a:t>Colegio Seminario Conciliar de Ancud</a:t>
            </a:r>
            <a:endParaRPr kumimoji="0" lang="es-ES" sz="3600" b="0" i="0" u="none" strike="noStrike" kern="1200" cap="none" spc="0" normalizeH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Bernard MT Condensed" panose="02050806060905020404" pitchFamily="18" charset="0"/>
              <a:ea typeface="+mj-ea"/>
              <a:cs typeface="+mj-cs"/>
            </a:endParaRPr>
          </a:p>
        </p:txBody>
      </p:sp>
      <p:pic>
        <p:nvPicPr>
          <p:cNvPr id="1028" name="Picture 4" descr="Imagen relacionad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55" b="15546"/>
          <a:stretch/>
        </p:blipFill>
        <p:spPr bwMode="auto">
          <a:xfrm>
            <a:off x="1152128" y="3356992"/>
            <a:ext cx="4572000" cy="23762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Plan de Emergencia 2025 v.1 Colegio Seminario Conciliar de Ancud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C3954D-5F68-43C1-B175-008E26A98970}" type="slidenum">
              <a:rPr lang="es-ES" smtClean="0"/>
              <a:pPr>
                <a:defRPr/>
              </a:pPr>
              <a:t>1</a:t>
            </a:fld>
            <a:endParaRPr lang="es-ES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448C702-E264-F625-012C-2F24A95AD82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5" t="25850" r="28905" b="25850"/>
          <a:stretch/>
        </p:blipFill>
        <p:spPr>
          <a:xfrm>
            <a:off x="-5204" y="1052736"/>
            <a:ext cx="976804" cy="86409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41B765F-5D39-3650-789B-0DE7B13D8CA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911" t="25850" r="49429" b="25850"/>
          <a:stretch/>
        </p:blipFill>
        <p:spPr>
          <a:xfrm>
            <a:off x="6932127" y="1628800"/>
            <a:ext cx="2211873" cy="381006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/>
          </p:cNvSpPr>
          <p:nvPr>
            <p:ph type="title"/>
          </p:nvPr>
        </p:nvSpPr>
        <p:spPr bwMode="auto">
          <a:xfrm>
            <a:off x="1428728" y="0"/>
            <a:ext cx="5280040" cy="857232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_tradnl" dirty="0">
                <a:effectLst/>
              </a:rPr>
              <a:t>Zonas de Seguridad</a:t>
            </a:r>
          </a:p>
        </p:txBody>
      </p:sp>
      <p:sp>
        <p:nvSpPr>
          <p:cNvPr id="6" name="5 Rectángulo"/>
          <p:cNvSpPr/>
          <p:nvPr/>
        </p:nvSpPr>
        <p:spPr>
          <a:xfrm>
            <a:off x="6929454" y="4429132"/>
            <a:ext cx="285752" cy="214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7" name="6 Rectángulo"/>
          <p:cNvSpPr/>
          <p:nvPr/>
        </p:nvSpPr>
        <p:spPr>
          <a:xfrm>
            <a:off x="6215074" y="4786322"/>
            <a:ext cx="571504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8" name="7 Rectángulo"/>
          <p:cNvSpPr/>
          <p:nvPr/>
        </p:nvSpPr>
        <p:spPr>
          <a:xfrm>
            <a:off x="5715008" y="5143512"/>
            <a:ext cx="571504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4" name="3 CuadroTexto"/>
          <p:cNvSpPr txBox="1"/>
          <p:nvPr/>
        </p:nvSpPr>
        <p:spPr>
          <a:xfrm>
            <a:off x="5786446" y="4786322"/>
            <a:ext cx="114300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L" sz="600" b="1" dirty="0">
                <a:solidFill>
                  <a:srgbClr val="002060"/>
                </a:solidFill>
              </a:rPr>
              <a:t>1ºA, 1ºB, 1ºC, 2ºA, 2ºB, 2ºC, 4ºD,4ºA, 4ºC</a:t>
            </a:r>
          </a:p>
        </p:txBody>
      </p:sp>
      <p:sp>
        <p:nvSpPr>
          <p:cNvPr id="9" name="8 Rectángulo"/>
          <p:cNvSpPr/>
          <p:nvPr/>
        </p:nvSpPr>
        <p:spPr>
          <a:xfrm>
            <a:off x="3286116" y="785794"/>
            <a:ext cx="928694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0" name="9 Rectángulo"/>
          <p:cNvSpPr/>
          <p:nvPr/>
        </p:nvSpPr>
        <p:spPr>
          <a:xfrm>
            <a:off x="6786578" y="714356"/>
            <a:ext cx="1143008" cy="5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11" name="10 Imagen" descr="Zona1.jpg"/>
          <p:cNvPicPr>
            <a:picLocks noChangeAspect="1"/>
          </p:cNvPicPr>
          <p:nvPr/>
        </p:nvPicPr>
        <p:blipFill>
          <a:blip r:embed="rId2" cstate="print"/>
          <a:srcRect b="21624"/>
          <a:stretch>
            <a:fillRect/>
          </a:stretch>
        </p:blipFill>
        <p:spPr>
          <a:xfrm>
            <a:off x="152634" y="184455"/>
            <a:ext cx="8739847" cy="6171895"/>
          </a:xfrm>
          <a:prstGeom prst="rect">
            <a:avLst/>
          </a:prstGeom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065CEA-2492-4706-88D7-786935BC186C}" type="slidenum">
              <a:rPr lang="es-ES" smtClean="0"/>
              <a:pPr>
                <a:defRPr/>
              </a:pPr>
              <a:t>10</a:t>
            </a:fld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B01CA5F-B116-A66F-507C-E1C49666D16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5" t="25850" r="28905" b="25850"/>
          <a:stretch/>
        </p:blipFill>
        <p:spPr>
          <a:xfrm>
            <a:off x="28127" y="6128454"/>
            <a:ext cx="774259" cy="684922"/>
          </a:xfrm>
          <a:prstGeom prst="rect">
            <a:avLst/>
          </a:prstGeom>
        </p:spPr>
      </p:pic>
      <p:sp>
        <p:nvSpPr>
          <p:cNvPr id="14" name="Marcador de pie de página 3">
            <a:extLst>
              <a:ext uri="{FF2B5EF4-FFF2-40B4-BE49-F238E27FC236}">
                <a16:creationId xmlns:a16="http://schemas.microsoft.com/office/drawing/2014/main" id="{96EE3FAD-591A-4BC4-AC91-3DDF4BC81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01951" y="6356351"/>
            <a:ext cx="4433638" cy="365125"/>
          </a:xfrm>
        </p:spPr>
        <p:txBody>
          <a:bodyPr/>
          <a:lstStyle/>
          <a:p>
            <a:pPr>
              <a:defRPr/>
            </a:pPr>
            <a:r>
              <a:rPr lang="es-ES" dirty="0"/>
              <a:t>Plan de Emergencia 2025 v.1 Colegio Seminario Conciliar de Ancud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ctrTitle"/>
          </p:nvPr>
        </p:nvSpPr>
        <p:spPr>
          <a:xfrm>
            <a:off x="242035" y="1319608"/>
            <a:ext cx="3279423" cy="1194448"/>
          </a:xfrm>
        </p:spPr>
        <p:txBody>
          <a:bodyPr>
            <a:normAutofit fontScale="90000"/>
          </a:bodyPr>
          <a:lstStyle/>
          <a:p>
            <a:r>
              <a:rPr lang="es-ES_tradnl" sz="3600" b="1" dirty="0"/>
              <a:t>ZONA N°1</a:t>
            </a:r>
            <a:br>
              <a:rPr lang="es-ES_tradnl" sz="3600" b="1" dirty="0"/>
            </a:br>
            <a:r>
              <a:rPr lang="es-ES_tradnl" sz="3100" b="1" dirty="0"/>
              <a:t>Salida de emergencia Nº 1</a:t>
            </a:r>
            <a:br>
              <a:rPr lang="es-ES_tradnl" sz="2800" b="1" i="1" u="sng" dirty="0"/>
            </a:br>
            <a:endParaRPr lang="es-CL" sz="2800" dirty="0"/>
          </a:p>
        </p:txBody>
      </p:sp>
      <p:sp>
        <p:nvSpPr>
          <p:cNvPr id="44034" name="Rectangle 3"/>
          <p:cNvSpPr>
            <a:spLocks noGrp="1"/>
          </p:cNvSpPr>
          <p:nvPr>
            <p:ph type="subTitle" idx="1"/>
          </p:nvPr>
        </p:nvSpPr>
        <p:spPr>
          <a:xfrm>
            <a:off x="212457" y="2132856"/>
            <a:ext cx="6098954" cy="3960440"/>
          </a:xfrm>
        </p:spPr>
        <p:txBody>
          <a:bodyPr>
            <a:normAutofit/>
          </a:bodyPr>
          <a:lstStyle/>
          <a:p>
            <a:pPr eaLnBrk="1" hangingPunct="1">
              <a:spcBef>
                <a:spcPts val="0"/>
              </a:spcBef>
              <a:buFont typeface="Wingdings 2" pitchFamily="18" charset="2"/>
              <a:buNone/>
            </a:pPr>
            <a:r>
              <a:rPr lang="es-ES_tradnl" sz="2400" b="1" dirty="0">
                <a:solidFill>
                  <a:srgbClr val="0070C0"/>
                </a:solidFill>
              </a:rPr>
              <a:t>Enseñanza media.</a:t>
            </a:r>
          </a:p>
          <a:p>
            <a:pPr marL="285750" indent="-285750" eaLnBrk="1" hangingPunct="1"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s-ES_tradnl" sz="1600" b="1" dirty="0">
                <a:solidFill>
                  <a:schemeClr val="bg1"/>
                </a:solidFill>
              </a:rPr>
              <a:t>Hall Central.</a:t>
            </a:r>
          </a:p>
          <a:p>
            <a:pPr marL="285750" indent="-285750" eaLnBrk="1" hangingPunct="1"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s-ES_tradnl" sz="1600" b="1" dirty="0">
                <a:solidFill>
                  <a:schemeClr val="bg1"/>
                </a:solidFill>
              </a:rPr>
              <a:t>Fotocopiadora.</a:t>
            </a:r>
          </a:p>
          <a:p>
            <a:pPr marL="285750" indent="-285750" eaLnBrk="1" hangingPunct="1"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s-ES_tradnl" sz="1600" b="1" dirty="0">
                <a:solidFill>
                  <a:schemeClr val="bg1"/>
                </a:solidFill>
              </a:rPr>
              <a:t>Enfermería.</a:t>
            </a:r>
          </a:p>
          <a:p>
            <a:pPr marL="285750" indent="-285750" eaLnBrk="1" hangingPunct="1"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s-ES_tradnl" sz="1600" b="1" dirty="0">
                <a:solidFill>
                  <a:schemeClr val="bg1"/>
                </a:solidFill>
              </a:rPr>
              <a:t>Inspectoría General.</a:t>
            </a:r>
          </a:p>
          <a:p>
            <a:pPr marL="285750" indent="-285750" eaLnBrk="1" hangingPunct="1"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s-ES_tradnl" sz="1600" b="1" dirty="0">
                <a:solidFill>
                  <a:schemeClr val="bg1"/>
                </a:solidFill>
              </a:rPr>
              <a:t>Oficina De Administración Y Contabilidad.</a:t>
            </a:r>
          </a:p>
          <a:p>
            <a:pPr marL="285750" indent="-285750" eaLnBrk="1" hangingPunct="1"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s-ES_tradnl" sz="1600" b="1" dirty="0">
                <a:solidFill>
                  <a:schemeClr val="bg1"/>
                </a:solidFill>
              </a:rPr>
              <a:t>Portería Enseñanza Media.</a:t>
            </a:r>
          </a:p>
          <a:p>
            <a:pPr marL="285750" indent="-285750" eaLnBrk="1" hangingPunct="1"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s-ES_tradnl" sz="1600" b="1" dirty="0">
                <a:solidFill>
                  <a:schemeClr val="bg1"/>
                </a:solidFill>
              </a:rPr>
              <a:t>Baños Alumnos Damas-varones.</a:t>
            </a:r>
          </a:p>
          <a:p>
            <a:pPr marL="285750" indent="-285750" eaLnBrk="1" hangingPunct="1"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s-ES_tradnl" sz="1600" b="1" dirty="0">
                <a:solidFill>
                  <a:schemeClr val="bg1"/>
                </a:solidFill>
              </a:rPr>
              <a:t>Baños Profesores Damas-varones.</a:t>
            </a:r>
          </a:p>
          <a:p>
            <a:pPr eaLnBrk="1" hangingPunct="1">
              <a:spcBef>
                <a:spcPts val="0"/>
              </a:spcBef>
            </a:pPr>
            <a:endParaRPr lang="es-ES_tradnl" sz="1600" b="1" dirty="0">
              <a:solidFill>
                <a:schemeClr val="bg1"/>
              </a:solidFill>
            </a:endParaRPr>
          </a:p>
          <a:p>
            <a:pPr eaLnBrk="1" hangingPunct="1">
              <a:spcBef>
                <a:spcPts val="0"/>
              </a:spcBef>
            </a:pPr>
            <a:r>
              <a:rPr lang="es-ES_tradnl" sz="1600" b="1" dirty="0">
                <a:solidFill>
                  <a:schemeClr val="bg1"/>
                </a:solidFill>
              </a:rPr>
              <a:t>SALAS: 33, 12, 11</a:t>
            </a:r>
          </a:p>
          <a:p>
            <a:pPr eaLnBrk="1" hangingPunct="1">
              <a:spcBef>
                <a:spcPts val="0"/>
              </a:spcBef>
            </a:pPr>
            <a:endParaRPr lang="es-ES_tradnl" sz="1600" b="1" dirty="0">
              <a:solidFill>
                <a:schemeClr val="bg1"/>
              </a:solidFill>
            </a:endParaRPr>
          </a:p>
          <a:p>
            <a:pPr eaLnBrk="1" hangingPunct="1">
              <a:buNone/>
            </a:pPr>
            <a:r>
              <a:rPr lang="es-ES_tradnl" sz="2400" b="1" dirty="0">
                <a:solidFill>
                  <a:schemeClr val="bg1"/>
                </a:solidFill>
              </a:rPr>
              <a:t>Salida Directa Capilla</a:t>
            </a:r>
          </a:p>
          <a:p>
            <a:pPr eaLnBrk="1" hangingPunct="1">
              <a:buNone/>
            </a:pPr>
            <a:endParaRPr lang="es-ES_tradnl" sz="1400" b="1" i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A986F2B-1B3A-0F6D-5D83-4433343F88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911" t="25850" r="49429" b="25850"/>
          <a:stretch/>
        </p:blipFill>
        <p:spPr>
          <a:xfrm>
            <a:off x="6932127" y="1628800"/>
            <a:ext cx="2211873" cy="3810065"/>
          </a:xfrm>
          <a:prstGeom prst="rect">
            <a:avLst/>
          </a:prstGeom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065CEA-2492-4706-88D7-786935BC186C}" type="slidenum">
              <a:rPr lang="es-ES" smtClean="0"/>
              <a:pPr>
                <a:defRPr/>
              </a:pPr>
              <a:t>11</a:t>
            </a:fld>
            <a:endParaRPr lang="es-ES" dirty="0"/>
          </a:p>
        </p:txBody>
      </p:sp>
      <p:pic>
        <p:nvPicPr>
          <p:cNvPr id="4" name="3 Imagen" descr="salida1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51273" y="836712"/>
            <a:ext cx="3593135" cy="25198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4 Imagen" descr="IMG_909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51273" y="3465004"/>
            <a:ext cx="3593135" cy="25198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35E243D-402D-99E4-A71E-9BF93CAC057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5" t="25850" r="28905" b="25850"/>
          <a:stretch/>
        </p:blipFill>
        <p:spPr>
          <a:xfrm>
            <a:off x="28127" y="6128454"/>
            <a:ext cx="774259" cy="684922"/>
          </a:xfrm>
          <a:prstGeom prst="rect">
            <a:avLst/>
          </a:prstGeom>
        </p:spPr>
      </p:pic>
      <p:sp>
        <p:nvSpPr>
          <p:cNvPr id="11" name="Marcador de pie de página 3">
            <a:extLst>
              <a:ext uri="{FF2B5EF4-FFF2-40B4-BE49-F238E27FC236}">
                <a16:creationId xmlns:a16="http://schemas.microsoft.com/office/drawing/2014/main" id="{C88D6ABC-059B-4E5E-A4C9-7F7018CFE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01951" y="6356351"/>
            <a:ext cx="4433638" cy="365125"/>
          </a:xfrm>
        </p:spPr>
        <p:txBody>
          <a:bodyPr/>
          <a:lstStyle/>
          <a:p>
            <a:pPr>
              <a:defRPr/>
            </a:pPr>
            <a:r>
              <a:rPr lang="es-ES" dirty="0"/>
              <a:t>Plan de Emergencia 2025 v.1 Colegio Seminario Conciliar de Ancud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/>
          </p:cNvSpPr>
          <p:nvPr>
            <p:ph type="subTitle" idx="1"/>
          </p:nvPr>
        </p:nvSpPr>
        <p:spPr>
          <a:xfrm>
            <a:off x="251520" y="908720"/>
            <a:ext cx="5486400" cy="5184576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spcBef>
                <a:spcPts val="0"/>
              </a:spcBef>
              <a:buFont typeface="Wingdings 2" pitchFamily="18" charset="2"/>
              <a:buNone/>
            </a:pPr>
            <a:r>
              <a:rPr lang="es-ES_tradnl" sz="3500" b="1" dirty="0">
                <a:solidFill>
                  <a:schemeClr val="bg1"/>
                </a:solidFill>
              </a:rPr>
              <a:t>ZONA N°1</a:t>
            </a:r>
          </a:p>
          <a:p>
            <a:pPr eaLnBrk="1" hangingPunct="1">
              <a:spcBef>
                <a:spcPts val="0"/>
              </a:spcBef>
              <a:buFont typeface="Wingdings 2" pitchFamily="18" charset="2"/>
              <a:buNone/>
            </a:pPr>
            <a:endParaRPr lang="es-ES_tradnl" sz="3500" b="1" dirty="0">
              <a:solidFill>
                <a:schemeClr val="bg1"/>
              </a:solidFill>
            </a:endParaRPr>
          </a:p>
          <a:p>
            <a:pPr eaLnBrk="1" hangingPunct="1">
              <a:spcBef>
                <a:spcPts val="0"/>
              </a:spcBef>
              <a:buFont typeface="Wingdings 2" pitchFamily="18" charset="2"/>
              <a:buNone/>
            </a:pPr>
            <a:r>
              <a:rPr lang="es-ES_tradnl" sz="3300" b="1" dirty="0">
                <a:solidFill>
                  <a:schemeClr val="bg1"/>
                </a:solidFill>
              </a:rPr>
              <a:t>Salida de </a:t>
            </a:r>
          </a:p>
          <a:p>
            <a:pPr eaLnBrk="1" hangingPunct="1">
              <a:spcBef>
                <a:spcPts val="0"/>
              </a:spcBef>
              <a:buFont typeface="Wingdings 2" pitchFamily="18" charset="2"/>
              <a:buNone/>
            </a:pPr>
            <a:r>
              <a:rPr lang="es-ES_tradnl" sz="3300" b="1" dirty="0">
                <a:solidFill>
                  <a:schemeClr val="bg1"/>
                </a:solidFill>
              </a:rPr>
              <a:t>emergencia Nº 2</a:t>
            </a:r>
          </a:p>
          <a:p>
            <a:pPr eaLnBrk="1" hangingPunct="1">
              <a:buFont typeface="Wingdings 2" pitchFamily="18" charset="2"/>
              <a:buNone/>
            </a:pPr>
            <a:r>
              <a:rPr lang="es-ES_tradnl" sz="2000" b="1" dirty="0">
                <a:solidFill>
                  <a:srgbClr val="0070C0"/>
                </a:solidFill>
              </a:rPr>
              <a:t>Enseñanza media.</a:t>
            </a:r>
          </a:p>
          <a:p>
            <a:pPr eaLnBrk="1" hangingPunct="1">
              <a:buNone/>
            </a:pPr>
            <a:r>
              <a:rPr lang="es-ES_tradnl" sz="2000" b="1" dirty="0"/>
              <a:t>Salas: </a:t>
            </a:r>
            <a:r>
              <a:rPr lang="es-ES_tradnl" sz="2000" b="1" dirty="0">
                <a:solidFill>
                  <a:schemeClr val="bg1"/>
                </a:solidFill>
              </a:rPr>
              <a:t>13, 14, 15.</a:t>
            </a:r>
            <a:endParaRPr lang="es-ES_tradnl" sz="1800" dirty="0">
              <a:solidFill>
                <a:schemeClr val="bg1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endParaRPr lang="es-ES_tradnl" sz="1800" dirty="0"/>
          </a:p>
          <a:p>
            <a:pPr eaLnBrk="1" hangingPunct="1">
              <a:buFont typeface="Wingdings 2" pitchFamily="18" charset="2"/>
              <a:buNone/>
            </a:pPr>
            <a:endParaRPr lang="es-ES_tradnl" sz="1800" dirty="0"/>
          </a:p>
          <a:p>
            <a:pPr eaLnBrk="1" hangingPunct="1">
              <a:buFont typeface="Wingdings 2" pitchFamily="18" charset="2"/>
              <a:buNone/>
            </a:pPr>
            <a:endParaRPr lang="es-ES_tradnl" sz="1800" dirty="0"/>
          </a:p>
          <a:p>
            <a:pPr eaLnBrk="1" hangingPunct="1">
              <a:buFont typeface="Wingdings 2" pitchFamily="18" charset="2"/>
              <a:buNone/>
            </a:pPr>
            <a:r>
              <a:rPr lang="es-ES_tradnl" sz="3300" b="1" dirty="0"/>
              <a:t>Salida de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s-ES_tradnl" sz="3300" b="1" dirty="0"/>
              <a:t>emergencia Nº 3</a:t>
            </a:r>
          </a:p>
          <a:p>
            <a:pPr eaLnBrk="1" hangingPunct="1">
              <a:buFont typeface="Wingdings 2" pitchFamily="18" charset="2"/>
              <a:buNone/>
            </a:pPr>
            <a:r>
              <a:rPr lang="es-ES_tradnl" sz="2000" b="1" dirty="0">
                <a:solidFill>
                  <a:srgbClr val="0070C0"/>
                </a:solidFill>
              </a:rPr>
              <a:t>Enseñanza media.</a:t>
            </a:r>
          </a:p>
          <a:p>
            <a:pPr eaLnBrk="1" hangingPunct="1">
              <a:buNone/>
            </a:pPr>
            <a:r>
              <a:rPr lang="es-ES_tradnl" sz="2000" b="1" dirty="0"/>
              <a:t>Salas:</a:t>
            </a:r>
            <a:r>
              <a:rPr lang="es-ES_tradnl" sz="2000" b="1" dirty="0">
                <a:solidFill>
                  <a:schemeClr val="bg1"/>
                </a:solidFill>
              </a:rPr>
              <a:t>18, 19, 20, 21, 22.</a:t>
            </a:r>
          </a:p>
          <a:p>
            <a:pPr eaLnBrk="1" hangingPunct="1">
              <a:buFont typeface="Wingdings 2" pitchFamily="18" charset="2"/>
              <a:buNone/>
            </a:pPr>
            <a:endParaRPr lang="es-ES_tradnl" sz="2000" b="1" i="1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F6F39B1-9FD1-0E22-44A9-8399592665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911" t="25850" r="49429" b="25850"/>
          <a:stretch/>
        </p:blipFill>
        <p:spPr>
          <a:xfrm>
            <a:off x="6932127" y="1628800"/>
            <a:ext cx="2211873" cy="3810065"/>
          </a:xfrm>
          <a:prstGeom prst="rect">
            <a:avLst/>
          </a:prstGeom>
        </p:spPr>
      </p:pic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065CEA-2492-4706-88D7-786935BC186C}" type="slidenum">
              <a:rPr lang="es-ES" smtClean="0"/>
              <a:pPr>
                <a:defRPr/>
              </a:pPr>
              <a:t>12</a:t>
            </a:fld>
            <a:endParaRPr lang="es-ES" dirty="0"/>
          </a:p>
        </p:txBody>
      </p:sp>
      <p:pic>
        <p:nvPicPr>
          <p:cNvPr id="3" name="2 Imagen" descr="salida2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37427" y="836712"/>
            <a:ext cx="3606981" cy="25141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3 Imagen" descr="salida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3501008"/>
            <a:ext cx="3606981" cy="25141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AFCF7AA-6F38-A325-0AD0-95C799F5277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5" t="25850" r="28905" b="25850"/>
          <a:stretch/>
        </p:blipFill>
        <p:spPr>
          <a:xfrm>
            <a:off x="28127" y="6128454"/>
            <a:ext cx="774259" cy="684922"/>
          </a:xfrm>
          <a:prstGeom prst="rect">
            <a:avLst/>
          </a:prstGeom>
        </p:spPr>
      </p:pic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9A1231E9-E431-4C5E-B7B6-2F8497304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01951" y="6356351"/>
            <a:ext cx="4433638" cy="365125"/>
          </a:xfrm>
        </p:spPr>
        <p:txBody>
          <a:bodyPr/>
          <a:lstStyle/>
          <a:p>
            <a:pPr>
              <a:defRPr/>
            </a:pPr>
            <a:r>
              <a:rPr lang="es-ES" dirty="0"/>
              <a:t>Plan de Emergencia 2025 v.1 Colegio Seminario Conciliar de Ancud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4286248" y="4572008"/>
            <a:ext cx="500066" cy="571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6" name="5 Rectángulo"/>
          <p:cNvSpPr/>
          <p:nvPr/>
        </p:nvSpPr>
        <p:spPr>
          <a:xfrm>
            <a:off x="3786182" y="714356"/>
            <a:ext cx="2714644" cy="1000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7" name="6 Rectángulo"/>
          <p:cNvSpPr/>
          <p:nvPr/>
        </p:nvSpPr>
        <p:spPr>
          <a:xfrm>
            <a:off x="5429256" y="1643050"/>
            <a:ext cx="928694" cy="3714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8" name="7 Rectángulo"/>
          <p:cNvSpPr/>
          <p:nvPr/>
        </p:nvSpPr>
        <p:spPr>
          <a:xfrm>
            <a:off x="6215074" y="1571612"/>
            <a:ext cx="357190" cy="428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9" name="8 Rectángulo"/>
          <p:cNvSpPr/>
          <p:nvPr/>
        </p:nvSpPr>
        <p:spPr>
          <a:xfrm>
            <a:off x="6072198" y="2786058"/>
            <a:ext cx="357190" cy="428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0" name="9 Rectángulo"/>
          <p:cNvSpPr/>
          <p:nvPr/>
        </p:nvSpPr>
        <p:spPr>
          <a:xfrm>
            <a:off x="6072198" y="3714752"/>
            <a:ext cx="357190" cy="428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1" name="10 Rectángulo"/>
          <p:cNvSpPr/>
          <p:nvPr/>
        </p:nvSpPr>
        <p:spPr>
          <a:xfrm>
            <a:off x="6072198" y="4714884"/>
            <a:ext cx="357190" cy="428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2" name="11 Rectángulo"/>
          <p:cNvSpPr/>
          <p:nvPr/>
        </p:nvSpPr>
        <p:spPr>
          <a:xfrm>
            <a:off x="6143636" y="5214950"/>
            <a:ext cx="214314" cy="571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3" name="12 Rectángulo"/>
          <p:cNvSpPr/>
          <p:nvPr/>
        </p:nvSpPr>
        <p:spPr>
          <a:xfrm>
            <a:off x="6215074" y="5572140"/>
            <a:ext cx="142876" cy="571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41" name="40 Rectángulo"/>
          <p:cNvSpPr/>
          <p:nvPr/>
        </p:nvSpPr>
        <p:spPr>
          <a:xfrm rot="404443">
            <a:off x="4929190" y="5429264"/>
            <a:ext cx="928694" cy="71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6" name="25 Rectángulo"/>
          <p:cNvSpPr/>
          <p:nvPr/>
        </p:nvSpPr>
        <p:spPr>
          <a:xfrm>
            <a:off x="2714612" y="5857892"/>
            <a:ext cx="428628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3" name="32 Rectángulo"/>
          <p:cNvSpPr/>
          <p:nvPr/>
        </p:nvSpPr>
        <p:spPr>
          <a:xfrm>
            <a:off x="1643042" y="2643182"/>
            <a:ext cx="500066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5" name="34 Rectángulo"/>
          <p:cNvSpPr/>
          <p:nvPr/>
        </p:nvSpPr>
        <p:spPr>
          <a:xfrm>
            <a:off x="2071670" y="2357430"/>
            <a:ext cx="500066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8" name="37 Rectángulo"/>
          <p:cNvSpPr/>
          <p:nvPr/>
        </p:nvSpPr>
        <p:spPr>
          <a:xfrm>
            <a:off x="2428860" y="2071678"/>
            <a:ext cx="428628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9" name="38 Rectángulo"/>
          <p:cNvSpPr/>
          <p:nvPr/>
        </p:nvSpPr>
        <p:spPr>
          <a:xfrm>
            <a:off x="3143240" y="1357298"/>
            <a:ext cx="714380" cy="214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40" name="39 Rectángulo"/>
          <p:cNvSpPr/>
          <p:nvPr/>
        </p:nvSpPr>
        <p:spPr>
          <a:xfrm>
            <a:off x="2786050" y="1071546"/>
            <a:ext cx="571504" cy="214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42" name="41 Rectángulo"/>
          <p:cNvSpPr/>
          <p:nvPr/>
        </p:nvSpPr>
        <p:spPr>
          <a:xfrm>
            <a:off x="2928926" y="428604"/>
            <a:ext cx="785818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43" name="42 Rectángulo"/>
          <p:cNvSpPr/>
          <p:nvPr/>
        </p:nvSpPr>
        <p:spPr>
          <a:xfrm>
            <a:off x="3428992" y="1928802"/>
            <a:ext cx="714380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44" name="43 Rectángulo"/>
          <p:cNvSpPr/>
          <p:nvPr/>
        </p:nvSpPr>
        <p:spPr>
          <a:xfrm>
            <a:off x="4214810" y="2143116"/>
            <a:ext cx="642942" cy="71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45" name="44 Rectángulo"/>
          <p:cNvSpPr/>
          <p:nvPr/>
        </p:nvSpPr>
        <p:spPr>
          <a:xfrm rot="543547">
            <a:off x="3642065" y="2414122"/>
            <a:ext cx="728107" cy="1009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46" name="45 Rectángulo"/>
          <p:cNvSpPr/>
          <p:nvPr/>
        </p:nvSpPr>
        <p:spPr>
          <a:xfrm rot="19464545">
            <a:off x="2102195" y="2591910"/>
            <a:ext cx="848019" cy="1316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47" name="46 Rectángulo"/>
          <p:cNvSpPr/>
          <p:nvPr/>
        </p:nvSpPr>
        <p:spPr>
          <a:xfrm rot="16874756">
            <a:off x="2963071" y="1877393"/>
            <a:ext cx="728107" cy="1009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48" name="47 Imagen" descr="Zona2.jpg"/>
          <p:cNvPicPr>
            <a:picLocks noChangeAspect="1"/>
          </p:cNvPicPr>
          <p:nvPr/>
        </p:nvPicPr>
        <p:blipFill>
          <a:blip r:embed="rId2" cstate="print"/>
          <a:srcRect t="5208" b="4166"/>
          <a:stretch>
            <a:fillRect/>
          </a:stretch>
        </p:blipFill>
        <p:spPr>
          <a:xfrm>
            <a:off x="179512" y="66608"/>
            <a:ext cx="8712968" cy="6289744"/>
          </a:xfrm>
          <a:prstGeom prst="rect">
            <a:avLst/>
          </a:prstGeom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065CEA-2492-4706-88D7-786935BC186C}" type="slidenum">
              <a:rPr lang="es-ES" smtClean="0"/>
              <a:pPr>
                <a:defRPr/>
              </a:pPr>
              <a:t>13</a:t>
            </a:fld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BD3C053-2B4B-E49A-F763-257A7B0ADE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5" t="25850" r="28905" b="25850"/>
          <a:stretch/>
        </p:blipFill>
        <p:spPr>
          <a:xfrm>
            <a:off x="28127" y="6128454"/>
            <a:ext cx="774259" cy="684922"/>
          </a:xfrm>
          <a:prstGeom prst="rect">
            <a:avLst/>
          </a:prstGeom>
        </p:spPr>
      </p:pic>
      <p:sp>
        <p:nvSpPr>
          <p:cNvPr id="29" name="Marcador de pie de página 3">
            <a:extLst>
              <a:ext uri="{FF2B5EF4-FFF2-40B4-BE49-F238E27FC236}">
                <a16:creationId xmlns:a16="http://schemas.microsoft.com/office/drawing/2014/main" id="{8C6DCA3B-79D6-4736-B26F-FED38C5A5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01951" y="6356351"/>
            <a:ext cx="4433638" cy="365125"/>
          </a:xfrm>
        </p:spPr>
        <p:txBody>
          <a:bodyPr/>
          <a:lstStyle/>
          <a:p>
            <a:pPr>
              <a:defRPr/>
            </a:pPr>
            <a:r>
              <a:rPr lang="es-ES" dirty="0"/>
              <a:t>Plan de Emergencia 2025 v.1 Colegio Seminario Conciliar de Ancud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/>
          </p:cNvSpPr>
          <p:nvPr/>
        </p:nvSpPr>
        <p:spPr bwMode="auto">
          <a:xfrm>
            <a:off x="107504" y="835078"/>
            <a:ext cx="4608512" cy="295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5125" marR="0" lvl="0" indent="-282575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kumimoji="0" lang="es-ES_tradnl" sz="2800" b="1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ZONA N°2</a:t>
            </a:r>
            <a:endParaRPr lang="es-ES_tradnl" sz="2800" b="1" dirty="0">
              <a:solidFill>
                <a:schemeClr val="bg1"/>
              </a:solidFill>
              <a:latin typeface="+mn-lt"/>
            </a:endParaRPr>
          </a:p>
          <a:p>
            <a:pPr marL="365125" marR="0" lvl="0" indent="-282575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kumimoji="0" lang="es-ES_tradnl" sz="2400" b="1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Salida de emergencia Nº 6</a:t>
            </a:r>
          </a:p>
          <a:p>
            <a:pPr marL="425450" marR="0" lvl="0" indent="-34290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s-ES_tradnl" sz="2000" b="1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Sala Pastoral</a:t>
            </a:r>
          </a:p>
          <a:p>
            <a:pPr marL="425450" marR="0" lvl="0" indent="-34290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lang="es-ES_tradnl" sz="2000" b="1" u="none" dirty="0">
                <a:solidFill>
                  <a:schemeClr val="bg1"/>
                </a:solidFill>
                <a:latin typeface="+mn-lt"/>
              </a:rPr>
              <a:t>Taller Párvulos y Enfermería</a:t>
            </a:r>
          </a:p>
          <a:p>
            <a:pPr marL="425450" marR="0" lvl="0" indent="-34290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s-ES_tradnl" sz="20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Sala de Música E. Básica y Media</a:t>
            </a:r>
          </a:p>
          <a:p>
            <a:pPr marL="425450" marR="0" lvl="0" indent="-34290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lang="es-ES_tradnl" sz="2000" b="1" dirty="0">
                <a:solidFill>
                  <a:schemeClr val="bg1"/>
                </a:solidFill>
                <a:latin typeface="+mn-lt"/>
              </a:rPr>
              <a:t>Taller de Mantención</a:t>
            </a:r>
          </a:p>
          <a:p>
            <a:pPr marL="365125" marR="0" lvl="0" indent="-282575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endParaRPr kumimoji="0" lang="es-ES_tradnl" sz="20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125" marR="0" lvl="0" indent="-282575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endParaRPr kumimoji="0" lang="es-ES_tradnl" sz="2000" b="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125" marR="0" lvl="0" indent="-282575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endParaRPr kumimoji="0" lang="es-ES_tradnl" sz="2000" b="1" i="1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125" marR="0" lvl="0" indent="-282575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endParaRPr kumimoji="0" lang="es-ES_tradnl" sz="2000" b="1" i="1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125" marR="0" lvl="0" indent="-282575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endParaRPr kumimoji="0" lang="es-ES_tradnl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0582362-3C87-3C3A-6DEF-DC3A37DF6D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911" t="25850" r="49429" b="25850"/>
          <a:stretch/>
        </p:blipFill>
        <p:spPr>
          <a:xfrm>
            <a:off x="6932127" y="1628800"/>
            <a:ext cx="2211873" cy="3810065"/>
          </a:xfrm>
          <a:prstGeom prst="rect">
            <a:avLst/>
          </a:prstGeom>
        </p:spPr>
      </p:pic>
      <p:sp>
        <p:nvSpPr>
          <p:cNvPr id="5" name="Rectangle 3"/>
          <p:cNvSpPr txBox="1">
            <a:spLocks/>
          </p:cNvSpPr>
          <p:nvPr/>
        </p:nvSpPr>
        <p:spPr bwMode="auto">
          <a:xfrm>
            <a:off x="106971" y="3898424"/>
            <a:ext cx="4608512" cy="184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5125" marR="0" lvl="0" indent="-282575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kumimoji="0" lang="es-ES_tradnl" sz="2400" b="1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Salida de emergencia Nº 15</a:t>
            </a:r>
          </a:p>
          <a:p>
            <a:pPr marL="365125" marR="0" lvl="0" indent="-282575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kumimoji="0" lang="es-ES_tradnl" sz="2000" b="1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Salas: 36, 37, 38, 39, 40, 41, 42, 43.</a:t>
            </a:r>
          </a:p>
          <a:p>
            <a:pPr marL="365125" marR="0" lvl="0" indent="-282575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lang="es-ES_tradnl" sz="2000" b="1" noProof="0" dirty="0">
                <a:solidFill>
                  <a:schemeClr val="bg1"/>
                </a:solidFill>
                <a:latin typeface="+mn-lt"/>
              </a:rPr>
              <a:t>Oficina Psicóloga E.Media</a:t>
            </a:r>
            <a:endParaRPr kumimoji="0" lang="es-ES_tradnl" sz="2000" b="1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</a:endParaRPr>
          </a:p>
          <a:p>
            <a:pPr marL="365125" marR="0" lvl="0" indent="-282575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endParaRPr kumimoji="0" lang="es-ES_tradnl" sz="2000" b="1" i="1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125" marR="0" lvl="0" indent="-282575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endParaRPr kumimoji="0" lang="es-ES_tradnl" sz="2000" b="1" i="1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125" marR="0" lvl="0" indent="-282575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endParaRPr kumimoji="0" lang="es-ES_tradnl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6 Imagen" descr="IMG_90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3514469"/>
            <a:ext cx="3606981" cy="25068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7 Imagen" descr="IMG_909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1443" y="842830"/>
            <a:ext cx="3606981" cy="25141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065CEA-2492-4706-88D7-786935BC186C}" type="slidenum">
              <a:rPr lang="es-ES" smtClean="0"/>
              <a:pPr>
                <a:defRPr/>
              </a:pPr>
              <a:t>14</a:t>
            </a:fld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F281C28-5C21-2B60-9100-DA1DECF863F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5" t="25850" r="28905" b="25850"/>
          <a:stretch/>
        </p:blipFill>
        <p:spPr>
          <a:xfrm>
            <a:off x="28127" y="6128454"/>
            <a:ext cx="774259" cy="684922"/>
          </a:xfrm>
          <a:prstGeom prst="rect">
            <a:avLst/>
          </a:prstGeom>
        </p:spPr>
      </p:pic>
      <p:sp>
        <p:nvSpPr>
          <p:cNvPr id="11" name="Marcador de pie de página 3">
            <a:extLst>
              <a:ext uri="{FF2B5EF4-FFF2-40B4-BE49-F238E27FC236}">
                <a16:creationId xmlns:a16="http://schemas.microsoft.com/office/drawing/2014/main" id="{8385BEC5-D718-443C-B96D-112AE1705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01951" y="6356351"/>
            <a:ext cx="4433638" cy="365125"/>
          </a:xfrm>
        </p:spPr>
        <p:txBody>
          <a:bodyPr/>
          <a:lstStyle/>
          <a:p>
            <a:pPr>
              <a:defRPr/>
            </a:pPr>
            <a:r>
              <a:rPr lang="es-ES" dirty="0"/>
              <a:t>Plan de Emergencia 2025 v.1 Colegio Seminario Conciliar de Ancud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071538" y="3357562"/>
            <a:ext cx="1214446" cy="428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6" name="5 Rectángulo"/>
          <p:cNvSpPr/>
          <p:nvPr/>
        </p:nvSpPr>
        <p:spPr>
          <a:xfrm>
            <a:off x="4214810" y="4357694"/>
            <a:ext cx="214314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7" name="6 Rectángulo"/>
          <p:cNvSpPr/>
          <p:nvPr/>
        </p:nvSpPr>
        <p:spPr>
          <a:xfrm>
            <a:off x="4643438" y="4071942"/>
            <a:ext cx="214314" cy="71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9" name="8 Imagen" descr="Zona3.jpg"/>
          <p:cNvPicPr>
            <a:picLocks noChangeAspect="1"/>
          </p:cNvPicPr>
          <p:nvPr/>
        </p:nvPicPr>
        <p:blipFill>
          <a:blip r:embed="rId2" cstate="print"/>
          <a:srcRect l="3125" t="6251"/>
          <a:stretch>
            <a:fillRect/>
          </a:stretch>
        </p:blipFill>
        <p:spPr>
          <a:xfrm>
            <a:off x="148907" y="260648"/>
            <a:ext cx="8671565" cy="6095703"/>
          </a:xfrm>
          <a:prstGeom prst="rect">
            <a:avLst/>
          </a:prstGeom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065CEA-2492-4706-88D7-786935BC186C}" type="slidenum">
              <a:rPr lang="es-ES" smtClean="0"/>
              <a:pPr>
                <a:defRPr/>
              </a:pPr>
              <a:t>15</a:t>
            </a:fld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CFFCAF6-E2A3-24E8-FF38-37BA77E1E8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5" t="25850" r="28905" b="25850"/>
          <a:stretch/>
        </p:blipFill>
        <p:spPr>
          <a:xfrm>
            <a:off x="28127" y="6128454"/>
            <a:ext cx="774259" cy="684922"/>
          </a:xfrm>
          <a:prstGeom prst="rect">
            <a:avLst/>
          </a:prstGeom>
        </p:spPr>
      </p:pic>
      <p:sp>
        <p:nvSpPr>
          <p:cNvPr id="11" name="Marcador de pie de página 3">
            <a:extLst>
              <a:ext uri="{FF2B5EF4-FFF2-40B4-BE49-F238E27FC236}">
                <a16:creationId xmlns:a16="http://schemas.microsoft.com/office/drawing/2014/main" id="{B1DD31D7-B6CE-4CF2-83B4-291150800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01951" y="6356351"/>
            <a:ext cx="4433638" cy="365125"/>
          </a:xfrm>
        </p:spPr>
        <p:txBody>
          <a:bodyPr/>
          <a:lstStyle/>
          <a:p>
            <a:pPr>
              <a:defRPr/>
            </a:pPr>
            <a:r>
              <a:rPr lang="es-ES" dirty="0"/>
              <a:t>Plan de Emergencia 2025 v.1 Colegio Seminario Conciliar de Ancud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/>
          </p:cNvSpPr>
          <p:nvPr>
            <p:ph type="subTitle" idx="1"/>
          </p:nvPr>
        </p:nvSpPr>
        <p:spPr>
          <a:xfrm>
            <a:off x="158751" y="870968"/>
            <a:ext cx="5486400" cy="4709183"/>
          </a:xfrm>
        </p:spPr>
        <p:txBody>
          <a:bodyPr>
            <a:normAutofit/>
          </a:bodyPr>
          <a:lstStyle/>
          <a:p>
            <a:pPr eaLnBrk="1" hangingPunct="1">
              <a:buNone/>
            </a:pPr>
            <a:r>
              <a:rPr lang="es-ES_tradnl" sz="2800" b="1" dirty="0">
                <a:solidFill>
                  <a:schemeClr val="bg1"/>
                </a:solidFill>
              </a:rPr>
              <a:t>ZONA N°3</a:t>
            </a:r>
          </a:p>
          <a:p>
            <a:pPr eaLnBrk="1" hangingPunct="1">
              <a:buNone/>
            </a:pPr>
            <a:r>
              <a:rPr lang="es-ES_tradnl" sz="2600" b="1" dirty="0">
                <a:solidFill>
                  <a:schemeClr val="bg1"/>
                </a:solidFill>
              </a:rPr>
              <a:t>Salida de emergencia Nº 7</a:t>
            </a:r>
          </a:p>
          <a:p>
            <a:pPr eaLnBrk="1" hangingPunct="1">
              <a:buNone/>
            </a:pPr>
            <a:r>
              <a:rPr lang="es-ES_tradnl" sz="2000" b="1" dirty="0">
                <a:solidFill>
                  <a:schemeClr val="bg1"/>
                </a:solidFill>
              </a:rPr>
              <a:t>Psicopedagogía.</a:t>
            </a:r>
          </a:p>
          <a:p>
            <a:pPr eaLnBrk="1" hangingPunct="1">
              <a:buNone/>
            </a:pPr>
            <a:r>
              <a:rPr lang="es-ES_tradnl" sz="2000" b="1" dirty="0">
                <a:solidFill>
                  <a:schemeClr val="bg1"/>
                </a:solidFill>
              </a:rPr>
              <a:t>Gimnasio San José.</a:t>
            </a:r>
          </a:p>
          <a:p>
            <a:pPr eaLnBrk="1" hangingPunct="1">
              <a:buNone/>
            </a:pPr>
            <a:r>
              <a:rPr lang="es-ES_tradnl" sz="2000" b="1" dirty="0">
                <a:solidFill>
                  <a:schemeClr val="bg1"/>
                </a:solidFill>
              </a:rPr>
              <a:t>Camarines Damas.</a:t>
            </a:r>
          </a:p>
          <a:p>
            <a:pPr eaLnBrk="1" hangingPunct="1">
              <a:buNone/>
            </a:pPr>
            <a:r>
              <a:rPr lang="es-ES_tradnl" sz="2000" b="1" dirty="0">
                <a:solidFill>
                  <a:schemeClr val="bg1"/>
                </a:solidFill>
              </a:rPr>
              <a:t>Camarines Varones.</a:t>
            </a:r>
          </a:p>
          <a:p>
            <a:pPr eaLnBrk="1" hangingPunct="1">
              <a:buNone/>
            </a:pPr>
            <a:endParaRPr lang="es-ES_tradnl" sz="2000" b="1" i="1" dirty="0"/>
          </a:p>
          <a:p>
            <a:pPr eaLnBrk="1" hangingPunct="1">
              <a:buNone/>
            </a:pPr>
            <a:endParaRPr lang="es-ES_tradnl" sz="2000" b="1" i="1" dirty="0"/>
          </a:p>
          <a:p>
            <a:pPr eaLnBrk="1" hangingPunct="1">
              <a:buNone/>
            </a:pPr>
            <a:r>
              <a:rPr lang="es-ES_tradnl" sz="2800" b="1" dirty="0">
                <a:solidFill>
                  <a:schemeClr val="bg1"/>
                </a:solidFill>
              </a:rPr>
              <a:t>Salida de emergencia Nº 8</a:t>
            </a:r>
          </a:p>
          <a:p>
            <a:pPr eaLnBrk="1" hangingPunct="1">
              <a:buNone/>
            </a:pPr>
            <a:r>
              <a:rPr lang="es-ES_tradnl" sz="2000" b="1" dirty="0">
                <a:solidFill>
                  <a:schemeClr val="bg1"/>
                </a:solidFill>
              </a:rPr>
              <a:t>Salas: 23, 24, 25.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1562C3A-0C8B-6444-F74A-5DB20FCACA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911" t="25850" r="49429" b="25850"/>
          <a:stretch/>
        </p:blipFill>
        <p:spPr>
          <a:xfrm>
            <a:off x="6932127" y="1628800"/>
            <a:ext cx="2211873" cy="3810065"/>
          </a:xfrm>
          <a:prstGeom prst="rect">
            <a:avLst/>
          </a:prstGeom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065CEA-2492-4706-88D7-786935BC186C}" type="slidenum">
              <a:rPr lang="es-ES" smtClean="0"/>
              <a:pPr>
                <a:defRPr/>
              </a:pPr>
              <a:t>16</a:t>
            </a:fld>
            <a:endParaRPr lang="es-ES" dirty="0"/>
          </a:p>
        </p:txBody>
      </p:sp>
      <p:pic>
        <p:nvPicPr>
          <p:cNvPr id="5" name="4 Imagen" descr="salida7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870968"/>
            <a:ext cx="3314078" cy="24855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5 Imagen" descr="salida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6314" y="3500438"/>
            <a:ext cx="3314078" cy="24855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913B0C6-27D5-C1C5-4B23-FCDA36CA28E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5" t="25850" r="28905" b="25850"/>
          <a:stretch/>
        </p:blipFill>
        <p:spPr>
          <a:xfrm>
            <a:off x="28127" y="6128454"/>
            <a:ext cx="774259" cy="684922"/>
          </a:xfrm>
          <a:prstGeom prst="rect">
            <a:avLst/>
          </a:prstGeom>
        </p:spPr>
      </p:pic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9C1200B-4B14-49C1-9C19-8EC5B5387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01951" y="6356351"/>
            <a:ext cx="4433638" cy="365125"/>
          </a:xfrm>
        </p:spPr>
        <p:txBody>
          <a:bodyPr/>
          <a:lstStyle/>
          <a:p>
            <a:pPr>
              <a:defRPr/>
            </a:pPr>
            <a:r>
              <a:rPr lang="es-ES" dirty="0"/>
              <a:t>Plan de Emergencia 2025 v.1 Colegio Seminario Conciliar de Ancud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/>
          </p:cNvSpPr>
          <p:nvPr>
            <p:ph type="subTitle" idx="1"/>
          </p:nvPr>
        </p:nvSpPr>
        <p:spPr>
          <a:xfrm>
            <a:off x="323528" y="1196752"/>
            <a:ext cx="5987883" cy="4387894"/>
          </a:xfrm>
        </p:spPr>
        <p:txBody>
          <a:bodyPr>
            <a:normAutofit/>
          </a:bodyPr>
          <a:lstStyle/>
          <a:p>
            <a:pPr eaLnBrk="1" hangingPunct="1">
              <a:buNone/>
            </a:pPr>
            <a:r>
              <a:rPr lang="es-ES_tradnl" sz="2800" b="1" dirty="0">
                <a:solidFill>
                  <a:schemeClr val="bg1"/>
                </a:solidFill>
              </a:rPr>
              <a:t>ZONA N°3</a:t>
            </a:r>
          </a:p>
          <a:p>
            <a:pPr eaLnBrk="1" hangingPunct="1">
              <a:buNone/>
            </a:pPr>
            <a:r>
              <a:rPr lang="es-ES_tradnl" sz="2400" b="1" dirty="0">
                <a:solidFill>
                  <a:schemeClr val="bg1"/>
                </a:solidFill>
              </a:rPr>
              <a:t>Salida de emergencia N°8</a:t>
            </a:r>
          </a:p>
          <a:p>
            <a:pPr eaLnBrk="1" hangingPunct="1">
              <a:buNone/>
            </a:pPr>
            <a:endParaRPr lang="es-ES_tradnl" sz="2800" b="1" dirty="0">
              <a:solidFill>
                <a:schemeClr val="bg1"/>
              </a:solidFill>
            </a:endParaRPr>
          </a:p>
          <a:p>
            <a:pPr eaLnBrk="1" hangingPunct="1">
              <a:buNone/>
            </a:pPr>
            <a:endParaRPr lang="es-ES_tradnl" sz="2800" b="1" dirty="0">
              <a:solidFill>
                <a:schemeClr val="bg1"/>
              </a:solidFill>
            </a:endParaRPr>
          </a:p>
          <a:p>
            <a:pPr eaLnBrk="1" hangingPunct="1">
              <a:buNone/>
            </a:pPr>
            <a:r>
              <a:rPr lang="es-ES_tradnl" sz="2400" b="1" dirty="0">
                <a:solidFill>
                  <a:schemeClr val="bg1"/>
                </a:solidFill>
              </a:rPr>
              <a:t>Salida de emergencia Nº 9</a:t>
            </a:r>
            <a:endParaRPr lang="es-ES_tradnl" b="1" dirty="0">
              <a:solidFill>
                <a:schemeClr val="bg1"/>
              </a:solidFill>
            </a:endParaRPr>
          </a:p>
          <a:p>
            <a:pPr eaLnBrk="1" hangingPunct="1">
              <a:buNone/>
            </a:pPr>
            <a:r>
              <a:rPr lang="es-ES_tradnl" sz="2000" b="1" dirty="0"/>
              <a:t>Salas: </a:t>
            </a:r>
            <a:r>
              <a:rPr lang="es-ES_tradnl" sz="2000" b="1" dirty="0">
                <a:solidFill>
                  <a:schemeClr val="bg1"/>
                </a:solidFill>
              </a:rPr>
              <a:t>26, 27, 28, 29, 30.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453CB63-1847-E1AE-2FCE-E4B448D10B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911" t="25850" r="49429" b="25850"/>
          <a:stretch/>
        </p:blipFill>
        <p:spPr>
          <a:xfrm>
            <a:off x="6932127" y="1628800"/>
            <a:ext cx="2211873" cy="3810065"/>
          </a:xfrm>
          <a:prstGeom prst="rect">
            <a:avLst/>
          </a:prstGeom>
        </p:spPr>
      </p:pic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065CEA-2492-4706-88D7-786935BC186C}" type="slidenum">
              <a:rPr lang="es-ES" smtClean="0"/>
              <a:pPr>
                <a:defRPr/>
              </a:pPr>
              <a:t>17</a:t>
            </a:fld>
            <a:endParaRPr lang="es-ES" dirty="0"/>
          </a:p>
        </p:txBody>
      </p:sp>
      <p:pic>
        <p:nvPicPr>
          <p:cNvPr id="3" name="2 Imagen" descr="salida9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3462676"/>
            <a:ext cx="3200260" cy="24001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131" y="908720"/>
            <a:ext cx="3166237" cy="24482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2FB43BF-463C-5D94-8CA3-973C6113921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5" t="25850" r="28905" b="25850"/>
          <a:stretch/>
        </p:blipFill>
        <p:spPr>
          <a:xfrm>
            <a:off x="28127" y="6128454"/>
            <a:ext cx="774259" cy="684922"/>
          </a:xfrm>
          <a:prstGeom prst="rect">
            <a:avLst/>
          </a:prstGeom>
        </p:spPr>
      </p:pic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0A2149BF-D1EB-4A7F-A076-7184A682F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01951" y="6356351"/>
            <a:ext cx="4433638" cy="365125"/>
          </a:xfrm>
        </p:spPr>
        <p:txBody>
          <a:bodyPr/>
          <a:lstStyle/>
          <a:p>
            <a:pPr>
              <a:defRPr/>
            </a:pPr>
            <a:r>
              <a:rPr lang="es-ES" dirty="0"/>
              <a:t>Plan de Emergencia 2025 v.1 Colegio Seminario Conciliar de Ancud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8751" y="1465221"/>
            <a:ext cx="3888432" cy="1194448"/>
          </a:xfrm>
        </p:spPr>
        <p:txBody>
          <a:bodyPr>
            <a:noAutofit/>
          </a:bodyPr>
          <a:lstStyle/>
          <a:p>
            <a:r>
              <a:rPr lang="es-CL" sz="3200" b="1" dirty="0">
                <a:solidFill>
                  <a:schemeClr val="bg1"/>
                </a:solidFill>
              </a:rPr>
              <a:t>ZONA N°3</a:t>
            </a:r>
            <a:br>
              <a:rPr lang="es-CL" sz="3200" b="1" dirty="0">
                <a:solidFill>
                  <a:schemeClr val="bg1"/>
                </a:solidFill>
              </a:rPr>
            </a:br>
            <a:br>
              <a:rPr lang="es-CL" sz="2800" b="1" dirty="0">
                <a:solidFill>
                  <a:schemeClr val="bg1"/>
                </a:solidFill>
              </a:rPr>
            </a:br>
            <a:r>
              <a:rPr lang="es-CL" sz="2800" b="1" dirty="0">
                <a:solidFill>
                  <a:schemeClr val="bg1"/>
                </a:solidFill>
              </a:rPr>
              <a:t>Salida de emergencia directa</a:t>
            </a:r>
          </a:p>
        </p:txBody>
      </p:sp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158751" y="3062580"/>
            <a:ext cx="5486400" cy="2234033"/>
          </a:xfrm>
        </p:spPr>
        <p:txBody>
          <a:bodyPr/>
          <a:lstStyle/>
          <a:p>
            <a:r>
              <a:rPr lang="es-ES_tradnl" sz="2400" b="1" dirty="0">
                <a:solidFill>
                  <a:schemeClr val="bg1"/>
                </a:solidFill>
              </a:rPr>
              <a:t>Gimnasio Justo Donoso.</a:t>
            </a:r>
          </a:p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s-ES_tradnl" b="1" dirty="0">
                <a:solidFill>
                  <a:schemeClr val="bg1"/>
                </a:solidFill>
              </a:rPr>
              <a:t>Salida hacia Segundo Ciclo</a:t>
            </a:r>
          </a:p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s-ES_tradnl" b="1" dirty="0">
                <a:solidFill>
                  <a:schemeClr val="bg1"/>
                </a:solidFill>
              </a:rPr>
              <a:t>Salida haca pasaje Grandón</a:t>
            </a:r>
          </a:p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s-ES_tradnl" b="1" dirty="0">
                <a:solidFill>
                  <a:schemeClr val="bg1"/>
                </a:solidFill>
              </a:rPr>
              <a:t>Salidas bajo escenario a) y b)</a:t>
            </a:r>
            <a:endParaRPr lang="es-ES_tradnl" dirty="0">
              <a:solidFill>
                <a:schemeClr val="bg1"/>
              </a:solidFill>
            </a:endParaRPr>
          </a:p>
          <a:p>
            <a:endParaRPr lang="es-CL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065CEA-2492-4706-88D7-786935BC186C}" type="slidenum">
              <a:rPr lang="es-ES" smtClean="0"/>
              <a:pPr>
                <a:defRPr/>
              </a:pPr>
              <a:t>18</a:t>
            </a:fld>
            <a:endParaRPr lang="es-ES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18E75DE1-0076-160B-8F7B-9F57990F14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911" t="25850" r="49429" b="25850"/>
          <a:stretch/>
        </p:blipFill>
        <p:spPr>
          <a:xfrm>
            <a:off x="6932127" y="1628800"/>
            <a:ext cx="2211873" cy="3810065"/>
          </a:xfrm>
          <a:prstGeom prst="rect">
            <a:avLst/>
          </a:prstGeom>
        </p:spPr>
      </p:pic>
      <p:pic>
        <p:nvPicPr>
          <p:cNvPr id="7" name="3 Imagen" descr="GimnasioJ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22425" y="1052736"/>
            <a:ext cx="2208245" cy="15121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337" y="2710491"/>
            <a:ext cx="2208245" cy="14870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312" y="4343160"/>
            <a:ext cx="2255290" cy="15155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09ED1638-6B17-A668-4047-DFF7D7BF652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5" t="25850" r="28905" b="25850"/>
          <a:stretch/>
        </p:blipFill>
        <p:spPr>
          <a:xfrm>
            <a:off x="28127" y="6128454"/>
            <a:ext cx="774259" cy="684922"/>
          </a:xfrm>
          <a:prstGeom prst="rect">
            <a:avLst/>
          </a:prstGeom>
        </p:spPr>
      </p:pic>
      <p:sp>
        <p:nvSpPr>
          <p:cNvPr id="15" name="Marcador de pie de página 3">
            <a:extLst>
              <a:ext uri="{FF2B5EF4-FFF2-40B4-BE49-F238E27FC236}">
                <a16:creationId xmlns:a16="http://schemas.microsoft.com/office/drawing/2014/main" id="{399E1E9C-7B1D-435E-A5F3-CB0867B81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01951" y="6356351"/>
            <a:ext cx="4433638" cy="365125"/>
          </a:xfrm>
        </p:spPr>
        <p:txBody>
          <a:bodyPr/>
          <a:lstStyle/>
          <a:p>
            <a:pPr>
              <a:defRPr/>
            </a:pPr>
            <a:r>
              <a:rPr lang="es-ES" dirty="0"/>
              <a:t>Plan de Emergencia 2025 v.1 Colegio Seminario Conciliar de Ancud</a:t>
            </a:r>
          </a:p>
        </p:txBody>
      </p:sp>
    </p:spTree>
    <p:extLst>
      <p:ext uri="{BB962C8B-B14F-4D97-AF65-F5344CB8AC3E}">
        <p14:creationId xmlns:p14="http://schemas.microsoft.com/office/powerpoint/2010/main" val="3260001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7C41556-DD11-41F2-94B0-C71ACD303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065CEA-2492-4706-88D7-786935BC186C}" type="slidenum">
              <a:rPr lang="es-ES" smtClean="0"/>
              <a:pPr>
                <a:defRPr/>
              </a:pPr>
              <a:t>19</a:t>
            </a:fld>
            <a:endParaRPr lang="es-ES" dirty="0"/>
          </a:p>
        </p:txBody>
      </p:sp>
      <p:pic>
        <p:nvPicPr>
          <p:cNvPr id="6" name="13 Imagen" descr="Zona4.jpg">
            <a:extLst>
              <a:ext uri="{FF2B5EF4-FFF2-40B4-BE49-F238E27FC236}">
                <a16:creationId xmlns:a16="http://schemas.microsoft.com/office/drawing/2014/main" id="{F438F2AD-21DF-4C39-B812-29A671C42F8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1944" t="4166"/>
          <a:stretch>
            <a:fillRect/>
          </a:stretch>
        </p:blipFill>
        <p:spPr>
          <a:xfrm>
            <a:off x="395536" y="548680"/>
            <a:ext cx="7655976" cy="5591647"/>
          </a:xfrm>
          <a:prstGeom prst="rect">
            <a:avLst/>
          </a:prstGeom>
        </p:spPr>
      </p:pic>
      <p:sp>
        <p:nvSpPr>
          <p:cNvPr id="7" name="Marcador de pie de página 3">
            <a:extLst>
              <a:ext uri="{FF2B5EF4-FFF2-40B4-BE49-F238E27FC236}">
                <a16:creationId xmlns:a16="http://schemas.microsoft.com/office/drawing/2014/main" id="{14AA007B-D7E4-4DC4-B0EA-7FD21FD17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01951" y="6356351"/>
            <a:ext cx="4433638" cy="365125"/>
          </a:xfrm>
        </p:spPr>
        <p:txBody>
          <a:bodyPr/>
          <a:lstStyle/>
          <a:p>
            <a:pPr>
              <a:defRPr/>
            </a:pPr>
            <a:r>
              <a:rPr lang="es-ES" dirty="0"/>
              <a:t>Plan de Emergencia 2025 v.1 Colegio Seminario Conciliar de Ancud</a:t>
            </a:r>
          </a:p>
        </p:txBody>
      </p:sp>
    </p:spTree>
    <p:extLst>
      <p:ext uri="{BB962C8B-B14F-4D97-AF65-F5344CB8AC3E}">
        <p14:creationId xmlns:p14="http://schemas.microsoft.com/office/powerpoint/2010/main" val="694411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/>
          </p:cNvSpPr>
          <p:nvPr>
            <p:ph type="ctrTitle"/>
          </p:nvPr>
        </p:nvSpPr>
        <p:spPr bwMode="auto">
          <a:xfrm>
            <a:off x="802386" y="764704"/>
            <a:ext cx="5486400" cy="906416"/>
          </a:xfrm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_tradnl" b="1" dirty="0">
                <a:effectLst/>
              </a:rPr>
              <a:t>Objetivos.</a:t>
            </a:r>
          </a:p>
        </p:txBody>
      </p:sp>
      <p:sp>
        <p:nvSpPr>
          <p:cNvPr id="14338" name="Rectangle 3"/>
          <p:cNvSpPr>
            <a:spLocks noGrp="1"/>
          </p:cNvSpPr>
          <p:nvPr>
            <p:ph type="subTitle" idx="1"/>
          </p:nvPr>
        </p:nvSpPr>
        <p:spPr>
          <a:xfrm>
            <a:off x="0" y="2060848"/>
            <a:ext cx="6804248" cy="4032448"/>
          </a:xfrm>
        </p:spPr>
        <p:txBody>
          <a:bodyPr>
            <a:noAutofit/>
          </a:bodyPr>
          <a:lstStyle/>
          <a:p>
            <a:pPr marL="342900" indent="-342900" algn="just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s-CL" dirty="0"/>
              <a:t>Identificar las acciones necesarias que se deben desarrollar para que todas las personas, que componen la comunidad Seminarista, se enfrenten a una situación de emergencia con conocimiento de su rol protegiendo sus vidas y la de los demás.</a:t>
            </a:r>
            <a:endParaRPr lang="es-ES_tradnl" dirty="0"/>
          </a:p>
          <a:p>
            <a:pPr marL="342900" indent="-342900" algn="just" eaLnBrk="1" hangingPunct="1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s-ES_tradnl" dirty="0"/>
              <a:t>Conocer las normas mínimas de seguridad en sus actividades diarias dentro del establecimiento educacional.</a:t>
            </a:r>
          </a:p>
          <a:p>
            <a:pPr marL="342900" indent="-342900" algn="just" eaLnBrk="1" hangingPunct="1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s-ES_tradnl" dirty="0"/>
              <a:t>Planificar y practicar evacuaciones masivas por rutas  designadas hacia Zonas de Seguridad.</a:t>
            </a: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C3954D-5F68-43C1-B175-008E26A98970}" type="slidenum">
              <a:rPr lang="es-ES" smtClean="0"/>
              <a:pPr>
                <a:defRPr/>
              </a:pPr>
              <a:t>2</a:t>
            </a:fld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91BD71F-0B00-553C-FC98-E7EC7C0F7E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5" t="25850" r="28905" b="25850"/>
          <a:stretch/>
        </p:blipFill>
        <p:spPr>
          <a:xfrm>
            <a:off x="28127" y="6128454"/>
            <a:ext cx="774259" cy="68492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C5DDCCB-5CC0-ADBD-7C49-ECF71298C08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911" t="25850" r="49429" b="25850"/>
          <a:stretch/>
        </p:blipFill>
        <p:spPr>
          <a:xfrm>
            <a:off x="6932127" y="1628800"/>
            <a:ext cx="2211873" cy="3810065"/>
          </a:xfrm>
          <a:prstGeom prst="rect">
            <a:avLst/>
          </a:prstGeom>
        </p:spPr>
      </p:pic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2307B5ED-692D-4AFB-87D0-D9A7D4DFC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01951" y="6356351"/>
            <a:ext cx="4433638" cy="365125"/>
          </a:xfrm>
        </p:spPr>
        <p:txBody>
          <a:bodyPr/>
          <a:lstStyle/>
          <a:p>
            <a:pPr>
              <a:defRPr/>
            </a:pPr>
            <a:r>
              <a:rPr lang="es-ES" dirty="0"/>
              <a:t>Plan de Emergencia 2025 v.1 Colegio Seminario Conciliar de Ancud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/>
          </p:cNvSpPr>
          <p:nvPr>
            <p:ph type="subTitle" idx="1"/>
          </p:nvPr>
        </p:nvSpPr>
        <p:spPr>
          <a:xfrm>
            <a:off x="158751" y="1052736"/>
            <a:ext cx="5486400" cy="4387894"/>
          </a:xfrm>
        </p:spPr>
        <p:txBody>
          <a:bodyPr>
            <a:normAutofit lnSpcReduction="10000"/>
          </a:bodyPr>
          <a:lstStyle/>
          <a:p>
            <a:pPr eaLnBrk="1" hangingPunct="1">
              <a:buNone/>
            </a:pPr>
            <a:r>
              <a:rPr lang="es-ES_tradnl" sz="2800" b="1" dirty="0">
                <a:solidFill>
                  <a:schemeClr val="bg1"/>
                </a:solidFill>
              </a:rPr>
              <a:t>ZONA N°4</a:t>
            </a:r>
          </a:p>
          <a:p>
            <a:pPr eaLnBrk="1" hangingPunct="1">
              <a:buNone/>
            </a:pPr>
            <a:endParaRPr lang="es-ES_tradnl" sz="2800" b="1" dirty="0">
              <a:solidFill>
                <a:schemeClr val="bg1"/>
              </a:solidFill>
            </a:endParaRPr>
          </a:p>
          <a:p>
            <a:pPr eaLnBrk="1" hangingPunct="1">
              <a:buNone/>
            </a:pPr>
            <a:r>
              <a:rPr lang="es-ES_tradnl" sz="2400" b="1" dirty="0">
                <a:solidFill>
                  <a:schemeClr val="bg1"/>
                </a:solidFill>
              </a:rPr>
              <a:t>Salida de emergencia Nº 10.</a:t>
            </a:r>
          </a:p>
          <a:p>
            <a:pPr eaLnBrk="1" hangingPunct="1">
              <a:buNone/>
            </a:pPr>
            <a:r>
              <a:rPr lang="es-ES_tradnl" sz="2000" b="1" dirty="0">
                <a:solidFill>
                  <a:schemeClr val="bg1"/>
                </a:solidFill>
              </a:rPr>
              <a:t>Comedor enseñanza Básica </a:t>
            </a:r>
          </a:p>
          <a:p>
            <a:pPr eaLnBrk="1" hangingPunct="1">
              <a:buNone/>
            </a:pPr>
            <a:r>
              <a:rPr lang="es-ES_tradnl" b="1" dirty="0">
                <a:solidFill>
                  <a:schemeClr val="bg1"/>
                </a:solidFill>
              </a:rPr>
              <a:t>Manipuladoras</a:t>
            </a:r>
            <a:endParaRPr lang="es-ES_tradnl" sz="2000" b="1" dirty="0">
              <a:solidFill>
                <a:schemeClr val="bg1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endParaRPr lang="es-ES_tradnl" sz="2000" b="1" u="sng" dirty="0">
              <a:solidFill>
                <a:schemeClr val="bg1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endParaRPr lang="es-ES_tradnl" sz="2000" b="1" u="sng" dirty="0">
              <a:solidFill>
                <a:schemeClr val="bg1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s-ES_tradnl" sz="2400" b="1" dirty="0">
                <a:solidFill>
                  <a:schemeClr val="bg1"/>
                </a:solidFill>
              </a:rPr>
              <a:t>Salida de emergencia Nº 11</a:t>
            </a:r>
          </a:p>
          <a:p>
            <a:pPr eaLnBrk="1" hangingPunct="1">
              <a:buFont typeface="Wingdings 2" pitchFamily="18" charset="2"/>
              <a:buNone/>
            </a:pPr>
            <a:r>
              <a:rPr lang="es-ES_tradnl" sz="2000" b="1" dirty="0">
                <a:solidFill>
                  <a:schemeClr val="bg1"/>
                </a:solidFill>
              </a:rPr>
              <a:t>Enseñanza Básica.</a:t>
            </a:r>
          </a:p>
          <a:p>
            <a:pPr eaLnBrk="1" hangingPunct="1">
              <a:buFont typeface="Wingdings 2" pitchFamily="18" charset="2"/>
              <a:buNone/>
            </a:pPr>
            <a:r>
              <a:rPr lang="es-ES_tradnl" sz="2000" b="1" dirty="0">
                <a:solidFill>
                  <a:schemeClr val="bg1"/>
                </a:solidFill>
              </a:rPr>
              <a:t>Salas: 5, 6, 7, 8.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353807C-37AA-2E76-0535-AD71A3C1F96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911" t="25850" r="49429" b="25850"/>
          <a:stretch/>
        </p:blipFill>
        <p:spPr>
          <a:xfrm>
            <a:off x="6932127" y="1628800"/>
            <a:ext cx="2211873" cy="3810065"/>
          </a:xfrm>
          <a:prstGeom prst="rect">
            <a:avLst/>
          </a:prstGeom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065CEA-2492-4706-88D7-786935BC186C}" type="slidenum">
              <a:rPr lang="es-ES" smtClean="0"/>
              <a:pPr>
                <a:defRPr/>
              </a:pPr>
              <a:t>20</a:t>
            </a:fld>
            <a:endParaRPr lang="es-ES" dirty="0"/>
          </a:p>
        </p:txBody>
      </p:sp>
      <p:pic>
        <p:nvPicPr>
          <p:cNvPr id="6" name="5 Imagen" descr="salida11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3500438"/>
            <a:ext cx="3361133" cy="2520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20" b="30735"/>
          <a:stretch/>
        </p:blipFill>
        <p:spPr>
          <a:xfrm>
            <a:off x="4860032" y="836712"/>
            <a:ext cx="3361133" cy="25197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F93A22F-67B6-FF87-7503-422E028E786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5" t="25850" r="28905" b="25850"/>
          <a:stretch/>
        </p:blipFill>
        <p:spPr>
          <a:xfrm>
            <a:off x="28127" y="6128454"/>
            <a:ext cx="774259" cy="684922"/>
          </a:xfrm>
          <a:prstGeom prst="rect">
            <a:avLst/>
          </a:prstGeom>
        </p:spPr>
      </p:pic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8E4B71ED-8B70-4FE8-961E-C46DB007A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01951" y="6356351"/>
            <a:ext cx="4433638" cy="365125"/>
          </a:xfrm>
        </p:spPr>
        <p:txBody>
          <a:bodyPr/>
          <a:lstStyle/>
          <a:p>
            <a:pPr>
              <a:defRPr/>
            </a:pPr>
            <a:r>
              <a:rPr lang="es-ES" dirty="0"/>
              <a:t>Plan de Emergencia 2025 v.1 Colegio Seminario Conciliar de Ancud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/>
          </p:cNvSpPr>
          <p:nvPr>
            <p:ph type="subTitle" idx="1"/>
          </p:nvPr>
        </p:nvSpPr>
        <p:spPr>
          <a:xfrm>
            <a:off x="179512" y="1484784"/>
            <a:ext cx="6131899" cy="409986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spcBef>
                <a:spcPts val="0"/>
              </a:spcBef>
              <a:buNone/>
            </a:pPr>
            <a:r>
              <a:rPr lang="es-ES_tradnl" sz="2800" b="1" dirty="0">
                <a:solidFill>
                  <a:schemeClr val="bg1"/>
                </a:solidFill>
                <a:latin typeface="+mj-lt"/>
              </a:rPr>
              <a:t>ZONA N°4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buNone/>
            </a:pPr>
            <a:endParaRPr lang="es-ES_tradnl" sz="2800" b="1" dirty="0">
              <a:solidFill>
                <a:schemeClr val="bg1"/>
              </a:solidFill>
              <a:latin typeface="+mj-lt"/>
            </a:endParaRPr>
          </a:p>
          <a:p>
            <a:pPr eaLnBrk="1" hangingPunct="1">
              <a:lnSpc>
                <a:spcPct val="90000"/>
              </a:lnSpc>
              <a:spcBef>
                <a:spcPts val="0"/>
              </a:spcBef>
              <a:buNone/>
            </a:pPr>
            <a:r>
              <a:rPr lang="es-ES_tradnl" sz="2400" b="1" dirty="0">
                <a:solidFill>
                  <a:schemeClr val="bg1"/>
                </a:solidFill>
                <a:latin typeface="+mj-lt"/>
              </a:rPr>
              <a:t>Salida de 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buNone/>
            </a:pPr>
            <a:r>
              <a:rPr lang="es-ES_tradnl" sz="2400" b="1" dirty="0">
                <a:solidFill>
                  <a:schemeClr val="bg1"/>
                </a:solidFill>
                <a:latin typeface="+mj-lt"/>
              </a:rPr>
              <a:t>emergencia Nº 12</a:t>
            </a:r>
          </a:p>
          <a:p>
            <a:pPr eaLnBrk="1" hangingPunct="1">
              <a:lnSpc>
                <a:spcPct val="90000"/>
              </a:lnSpc>
              <a:buNone/>
            </a:pPr>
            <a:endParaRPr lang="es-ES_tradnl" sz="2800" b="1" dirty="0">
              <a:latin typeface="+mj-lt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s-ES_tradnl" sz="2000" b="1" dirty="0">
                <a:solidFill>
                  <a:schemeClr val="bg1"/>
                </a:solidFill>
                <a:latin typeface="+mj-lt"/>
              </a:rPr>
              <a:t>Salas: 1, 2, 3.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s-ES_tradnl" sz="2000" b="1" dirty="0">
                <a:solidFill>
                  <a:schemeClr val="bg1"/>
                </a:solidFill>
                <a:latin typeface="+mj-lt"/>
              </a:rPr>
              <a:t>Salas Enlaces E. Básica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s-ES_tradnl" sz="2000" b="1" dirty="0">
                <a:solidFill>
                  <a:schemeClr val="bg1"/>
                </a:solidFill>
                <a:latin typeface="+mj-lt"/>
              </a:rPr>
              <a:t>Inspectoría 1º Ciclo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01A9926-6728-325A-ADA7-0335ABF4BD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911" t="25850" r="49429" b="25850"/>
          <a:stretch/>
        </p:blipFill>
        <p:spPr>
          <a:xfrm>
            <a:off x="6932127" y="1628800"/>
            <a:ext cx="2211873" cy="3810065"/>
          </a:xfrm>
          <a:prstGeom prst="rect">
            <a:avLst/>
          </a:prstGeom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065CEA-2492-4706-88D7-786935BC186C}" type="slidenum">
              <a:rPr lang="es-ES" smtClean="0"/>
              <a:pPr>
                <a:defRPr/>
              </a:pPr>
              <a:t>21</a:t>
            </a:fld>
            <a:endParaRPr lang="es-ES" dirty="0"/>
          </a:p>
        </p:txBody>
      </p:sp>
      <p:pic>
        <p:nvPicPr>
          <p:cNvPr id="3" name="2 Imagen" descr="salida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9912" y="1785001"/>
            <a:ext cx="4665904" cy="34994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3DC5FFC-3449-2C2B-CF5B-A556D87BAF2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5" t="25850" r="28905" b="25850"/>
          <a:stretch/>
        </p:blipFill>
        <p:spPr>
          <a:xfrm>
            <a:off x="28127" y="6128454"/>
            <a:ext cx="774259" cy="684922"/>
          </a:xfrm>
          <a:prstGeom prst="rect">
            <a:avLst/>
          </a:prstGeom>
        </p:spPr>
      </p:pic>
      <p:sp>
        <p:nvSpPr>
          <p:cNvPr id="8" name="Marcador de pie de página 3">
            <a:extLst>
              <a:ext uri="{FF2B5EF4-FFF2-40B4-BE49-F238E27FC236}">
                <a16:creationId xmlns:a16="http://schemas.microsoft.com/office/drawing/2014/main" id="{BC084767-DB06-43BD-93E4-ED851E3B4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01951" y="6356351"/>
            <a:ext cx="4433638" cy="365125"/>
          </a:xfrm>
        </p:spPr>
        <p:txBody>
          <a:bodyPr/>
          <a:lstStyle/>
          <a:p>
            <a:pPr>
              <a:defRPr/>
            </a:pPr>
            <a:r>
              <a:rPr lang="es-ES" dirty="0"/>
              <a:t>Plan de Emergencia 2025 v.1 Colegio Seminario Conciliar de Ancud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065CEA-2492-4706-88D7-786935BC186C}" type="slidenum">
              <a:rPr lang="es-ES" smtClean="0"/>
              <a:pPr>
                <a:defRPr/>
              </a:pPr>
              <a:t>22</a:t>
            </a:fld>
            <a:endParaRPr lang="es-ES" dirty="0"/>
          </a:p>
        </p:txBody>
      </p:sp>
      <p:pic>
        <p:nvPicPr>
          <p:cNvPr id="8" name="7 Imagen" descr="Zona5.jpg"/>
          <p:cNvPicPr>
            <a:picLocks noChangeAspect="1"/>
          </p:cNvPicPr>
          <p:nvPr/>
        </p:nvPicPr>
        <p:blipFill>
          <a:blip r:embed="rId2" cstate="print"/>
          <a:srcRect l="16711" t="11458" b="7291"/>
          <a:stretch>
            <a:fillRect/>
          </a:stretch>
        </p:blipFill>
        <p:spPr>
          <a:xfrm>
            <a:off x="539552" y="548680"/>
            <a:ext cx="7848872" cy="5572164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FD8C097D-4EC5-B8C3-24A3-4044777285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5" t="25850" r="28905" b="25850"/>
          <a:stretch/>
        </p:blipFill>
        <p:spPr>
          <a:xfrm>
            <a:off x="28127" y="6128454"/>
            <a:ext cx="774259" cy="684922"/>
          </a:xfrm>
          <a:prstGeom prst="rect">
            <a:avLst/>
          </a:prstGeom>
        </p:spPr>
      </p:pic>
      <p:sp>
        <p:nvSpPr>
          <p:cNvPr id="7" name="Marcador de pie de página 3">
            <a:extLst>
              <a:ext uri="{FF2B5EF4-FFF2-40B4-BE49-F238E27FC236}">
                <a16:creationId xmlns:a16="http://schemas.microsoft.com/office/drawing/2014/main" id="{C761F434-7435-4884-9E17-3CF265527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01951" y="6356351"/>
            <a:ext cx="4433638" cy="365125"/>
          </a:xfrm>
        </p:spPr>
        <p:txBody>
          <a:bodyPr/>
          <a:lstStyle/>
          <a:p>
            <a:pPr>
              <a:defRPr/>
            </a:pPr>
            <a:r>
              <a:rPr lang="es-ES" dirty="0"/>
              <a:t>Plan de Emergencia 2025 v.1 Colegio Seminario Conciliar de Ancud</a:t>
            </a:r>
          </a:p>
        </p:txBody>
      </p:sp>
    </p:spTree>
    <p:extLst>
      <p:ext uri="{BB962C8B-B14F-4D97-AF65-F5344CB8AC3E}">
        <p14:creationId xmlns:p14="http://schemas.microsoft.com/office/powerpoint/2010/main" val="2629360935"/>
      </p:ext>
    </p:extLst>
  </p:cSld>
  <p:clrMapOvr>
    <a:masterClrMapping/>
  </p:clrMapOvr>
  <p:transition spd="slow">
    <p:randomBar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437D5E80-0651-6230-3C73-E7A80858AB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911" t="25850" r="49429" b="25850"/>
          <a:stretch/>
        </p:blipFill>
        <p:spPr>
          <a:xfrm>
            <a:off x="6932127" y="1628800"/>
            <a:ext cx="2211873" cy="3810065"/>
          </a:xfrm>
          <a:prstGeom prst="rect">
            <a:avLst/>
          </a:prstGeom>
        </p:spPr>
      </p:pic>
      <p:pic>
        <p:nvPicPr>
          <p:cNvPr id="7" name="6 Imagen" descr="salida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1785926"/>
            <a:ext cx="4357718" cy="32682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13742" y="836712"/>
            <a:ext cx="5486400" cy="1296144"/>
          </a:xfrm>
        </p:spPr>
        <p:txBody>
          <a:bodyPr>
            <a:normAutofit fontScale="90000"/>
          </a:bodyPr>
          <a:lstStyle/>
          <a:p>
            <a:br>
              <a:rPr lang="es-CL" sz="2800" dirty="0"/>
            </a:br>
            <a:r>
              <a:rPr lang="es-CL" sz="2800" b="1" dirty="0">
                <a:solidFill>
                  <a:schemeClr val="bg1"/>
                </a:solidFill>
              </a:rPr>
              <a:t>ZONA N°5</a:t>
            </a:r>
            <a:br>
              <a:rPr lang="es-CL" sz="2800" b="1" dirty="0">
                <a:solidFill>
                  <a:schemeClr val="bg1"/>
                </a:solidFill>
              </a:rPr>
            </a:br>
            <a:br>
              <a:rPr lang="es-CL" sz="2800" dirty="0">
                <a:solidFill>
                  <a:schemeClr val="bg1"/>
                </a:solidFill>
              </a:rPr>
            </a:br>
            <a:r>
              <a:rPr lang="es-CL" sz="2800" b="1" dirty="0">
                <a:solidFill>
                  <a:schemeClr val="bg1"/>
                </a:solidFill>
              </a:rPr>
              <a:t>Salida de emergencia N°12</a:t>
            </a:r>
          </a:p>
        </p:txBody>
      </p:sp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107300" y="2938009"/>
            <a:ext cx="4125217" cy="914400"/>
          </a:xfrm>
        </p:spPr>
        <p:txBody>
          <a:bodyPr>
            <a:normAutofit fontScale="70000" lnSpcReduction="20000"/>
          </a:bodyPr>
          <a:lstStyle/>
          <a:p>
            <a:r>
              <a:rPr lang="es-CL" b="1" dirty="0">
                <a:solidFill>
                  <a:schemeClr val="bg1"/>
                </a:solidFill>
              </a:rPr>
              <a:t>Pre Básica</a:t>
            </a:r>
          </a:p>
          <a:p>
            <a:r>
              <a:rPr lang="es-CL" b="1" dirty="0">
                <a:solidFill>
                  <a:schemeClr val="bg1"/>
                </a:solidFill>
              </a:rPr>
              <a:t>Cursos: Pre-Kinder y </a:t>
            </a:r>
            <a:r>
              <a:rPr lang="es-CL" b="1" dirty="0" err="1">
                <a:solidFill>
                  <a:schemeClr val="bg1"/>
                </a:solidFill>
              </a:rPr>
              <a:t>Kinder</a:t>
            </a:r>
            <a:endParaRPr lang="es-CL" b="1" dirty="0">
              <a:solidFill>
                <a:schemeClr val="bg1"/>
              </a:solidFill>
            </a:endParaRPr>
          </a:p>
          <a:p>
            <a:r>
              <a:rPr lang="es-CL" b="1" dirty="0">
                <a:solidFill>
                  <a:schemeClr val="bg1"/>
                </a:solidFill>
              </a:rPr>
              <a:t>Sala Diferencial enseñanza básica</a:t>
            </a: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065CEA-2492-4706-88D7-786935BC186C}" type="slidenum">
              <a:rPr lang="es-ES" smtClean="0"/>
              <a:pPr>
                <a:defRPr/>
              </a:pPr>
              <a:t>23</a:t>
            </a:fld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AA9148B-F9CE-4CC4-AB09-0D33D6177A9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5" t="25850" r="28905" b="25850"/>
          <a:stretch/>
        </p:blipFill>
        <p:spPr>
          <a:xfrm>
            <a:off x="28127" y="6128454"/>
            <a:ext cx="774259" cy="684922"/>
          </a:xfrm>
          <a:prstGeom prst="rect">
            <a:avLst/>
          </a:prstGeom>
        </p:spPr>
      </p:pic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7551DF7A-3B09-46AB-ACA3-E5C0C08B8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01951" y="6356351"/>
            <a:ext cx="4433638" cy="365125"/>
          </a:xfrm>
        </p:spPr>
        <p:txBody>
          <a:bodyPr/>
          <a:lstStyle/>
          <a:p>
            <a:pPr>
              <a:defRPr/>
            </a:pPr>
            <a:r>
              <a:rPr lang="es-ES" dirty="0"/>
              <a:t>Plan de Emergencia 2025 v.1 Colegio Seminario Conciliar de Ancud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4DEE336-72FB-A1E0-F6C2-5A68B792B04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911" t="25850" r="49429" b="25850"/>
          <a:stretch/>
        </p:blipFill>
        <p:spPr>
          <a:xfrm>
            <a:off x="6932127" y="1628800"/>
            <a:ext cx="2211873" cy="3810065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4"/>
          <a:srcRect l="46803" t="29588" r="31147" b="28412"/>
          <a:stretch/>
        </p:blipFill>
        <p:spPr>
          <a:xfrm>
            <a:off x="611560" y="692695"/>
            <a:ext cx="7200800" cy="5632057"/>
          </a:xfrm>
          <a:prstGeom prst="rect">
            <a:avLst/>
          </a:prstGeom>
        </p:spPr>
      </p:pic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065CEA-2492-4706-88D7-786935BC186C}" type="slidenum">
              <a:rPr lang="es-ES" smtClean="0"/>
              <a:pPr>
                <a:defRPr/>
              </a:pPr>
              <a:t>24</a:t>
            </a:fld>
            <a:endParaRPr lang="es-ES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984AA74-0CF9-2F16-856A-D73E509104D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5" t="25850" r="28905" b="25850"/>
          <a:stretch/>
        </p:blipFill>
        <p:spPr>
          <a:xfrm>
            <a:off x="28127" y="6128454"/>
            <a:ext cx="774259" cy="684922"/>
          </a:xfrm>
          <a:prstGeom prst="rect">
            <a:avLst/>
          </a:prstGeom>
        </p:spPr>
      </p:pic>
      <p:sp>
        <p:nvSpPr>
          <p:cNvPr id="8" name="Marcador de pie de página 3">
            <a:extLst>
              <a:ext uri="{FF2B5EF4-FFF2-40B4-BE49-F238E27FC236}">
                <a16:creationId xmlns:a16="http://schemas.microsoft.com/office/drawing/2014/main" id="{7D5EB112-E6C4-43EA-9422-4E84AA530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01951" y="6356351"/>
            <a:ext cx="4433638" cy="365125"/>
          </a:xfrm>
        </p:spPr>
        <p:txBody>
          <a:bodyPr/>
          <a:lstStyle/>
          <a:p>
            <a:pPr>
              <a:defRPr/>
            </a:pPr>
            <a:r>
              <a:rPr lang="es-ES" dirty="0"/>
              <a:t>Plan de Emergencia 2025 v.1 Colegio Seminario Conciliar de Ancud</a:t>
            </a:r>
          </a:p>
        </p:txBody>
      </p:sp>
    </p:spTree>
    <p:extLst>
      <p:ext uri="{BB962C8B-B14F-4D97-AF65-F5344CB8AC3E}">
        <p14:creationId xmlns:p14="http://schemas.microsoft.com/office/powerpoint/2010/main" val="1895455168"/>
      </p:ext>
    </p:extLst>
  </p:cSld>
  <p:clrMapOvr>
    <a:masterClrMapping/>
  </p:clrMapOvr>
  <p:transition spd="slow">
    <p:randomBar dir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323528" y="836712"/>
            <a:ext cx="2099565" cy="792088"/>
          </a:xfrm>
        </p:spPr>
        <p:txBody>
          <a:bodyPr>
            <a:normAutofit/>
          </a:bodyPr>
          <a:lstStyle/>
          <a:p>
            <a:r>
              <a:rPr lang="es-CL" sz="3200" b="1" dirty="0">
                <a:solidFill>
                  <a:schemeClr val="bg1"/>
                </a:solidFill>
              </a:rPr>
              <a:t>ZONA N°6</a:t>
            </a:r>
          </a:p>
        </p:txBody>
      </p:sp>
      <p:sp>
        <p:nvSpPr>
          <p:cNvPr id="50178" name="Rectangle 3"/>
          <p:cNvSpPr>
            <a:spLocks noGrp="1"/>
          </p:cNvSpPr>
          <p:nvPr>
            <p:ph type="subTitle" idx="1"/>
          </p:nvPr>
        </p:nvSpPr>
        <p:spPr>
          <a:xfrm>
            <a:off x="28127" y="2276872"/>
            <a:ext cx="4255842" cy="3307774"/>
          </a:xfrm>
        </p:spPr>
        <p:txBody>
          <a:bodyPr>
            <a:normAutofit/>
          </a:bodyPr>
          <a:lstStyle/>
          <a:p>
            <a:pPr eaLnBrk="1" hangingPunct="1">
              <a:buNone/>
            </a:pPr>
            <a:r>
              <a:rPr lang="es-ES_tradnl" sz="2400" b="1" dirty="0">
                <a:solidFill>
                  <a:schemeClr val="bg1"/>
                </a:solidFill>
              </a:rPr>
              <a:t>Salida de emergencia Nº14</a:t>
            </a:r>
          </a:p>
          <a:p>
            <a:pPr marL="285750" indent="-285750" algn="just" eaLnBrk="1" hangingPunct="1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s-ES_tradnl" sz="1800" b="1" dirty="0">
                <a:solidFill>
                  <a:schemeClr val="bg1"/>
                </a:solidFill>
              </a:rPr>
              <a:t>Rectoría</a:t>
            </a:r>
          </a:p>
          <a:p>
            <a:pPr marL="285750" indent="-285750" algn="just" eaLnBrk="1" hangingPunct="1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s-ES_tradnl" sz="1800" b="1" dirty="0">
                <a:solidFill>
                  <a:schemeClr val="bg1"/>
                </a:solidFill>
              </a:rPr>
              <a:t>Secretaria</a:t>
            </a:r>
          </a:p>
          <a:p>
            <a:pPr marL="285750" indent="-285750" algn="just" eaLnBrk="1" hangingPunct="1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s-ES_tradnl" sz="1800" b="1" dirty="0">
                <a:solidFill>
                  <a:schemeClr val="bg1"/>
                </a:solidFill>
              </a:rPr>
              <a:t>Portería</a:t>
            </a:r>
          </a:p>
          <a:p>
            <a:pPr marL="285750" indent="-285750" algn="just" eaLnBrk="1" hangingPunct="1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s-ES_tradnl" sz="1800" b="1" dirty="0">
                <a:solidFill>
                  <a:schemeClr val="bg1"/>
                </a:solidFill>
              </a:rPr>
              <a:t>Sector de Atención de apoderados</a:t>
            </a:r>
          </a:p>
          <a:p>
            <a:pPr marL="285750" indent="-285750" algn="just" eaLnBrk="1" hangingPunct="1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s-ES_tradnl" sz="1800" b="1" dirty="0">
                <a:solidFill>
                  <a:schemeClr val="bg1"/>
                </a:solidFill>
              </a:rPr>
              <a:t>Oficinas segundo piso</a:t>
            </a:r>
          </a:p>
          <a:p>
            <a:pPr marL="285750" indent="-285750" algn="just" eaLnBrk="1" hangingPunct="1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s-ES_tradnl" sz="1800" b="1" dirty="0">
                <a:solidFill>
                  <a:schemeClr val="bg1"/>
                </a:solidFill>
              </a:rPr>
              <a:t>Sala de profesores y cocina</a:t>
            </a:r>
          </a:p>
          <a:p>
            <a:pPr marL="285750" indent="-285750" algn="just" eaLnBrk="1" hangingPunct="1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s-ES_tradnl" sz="1800" b="1" dirty="0">
                <a:solidFill>
                  <a:schemeClr val="bg1"/>
                </a:solidFill>
              </a:rPr>
              <a:t>Oficina Orientación familiar</a:t>
            </a:r>
          </a:p>
          <a:p>
            <a:pPr marL="285750" indent="-285750" algn="just" eaLnBrk="1" hangingPunct="1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s-ES_tradnl" sz="1800" b="1" dirty="0">
                <a:solidFill>
                  <a:schemeClr val="bg1"/>
                </a:solidFill>
              </a:rPr>
              <a:t>Edificio Biblioteca Monseñor Aguilera y salas multiuso.</a:t>
            </a:r>
          </a:p>
          <a:p>
            <a:pPr marL="285750" indent="-285750" algn="just" eaLnBrk="1" hangingPunct="1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Ø"/>
            </a:pPr>
            <a:endParaRPr lang="es-ES_tradnl" sz="1800" b="1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es-ES_tradnl" sz="1800" b="1" i="1" u="sng" dirty="0">
              <a:latin typeface="Arial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FDBD9CC-D9DF-2982-FADB-B9125CC9E95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911" t="25850" r="49429" b="25850"/>
          <a:stretch/>
        </p:blipFill>
        <p:spPr>
          <a:xfrm>
            <a:off x="6932127" y="1628800"/>
            <a:ext cx="2211873" cy="3810065"/>
          </a:xfrm>
          <a:prstGeom prst="rect">
            <a:avLst/>
          </a:prstGeom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065CEA-2492-4706-88D7-786935BC186C}" type="slidenum">
              <a:rPr lang="es-ES" smtClean="0"/>
              <a:pPr>
                <a:defRPr/>
              </a:pPr>
              <a:t>25</a:t>
            </a:fld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43BC492-2CE6-3BB2-520D-8FB24513B57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5" t="25850" r="28905" b="25850"/>
          <a:stretch/>
        </p:blipFill>
        <p:spPr>
          <a:xfrm>
            <a:off x="28127" y="6128454"/>
            <a:ext cx="774259" cy="68492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57F13EA-A99F-5897-44D4-1AF47163775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376" y="2039983"/>
            <a:ext cx="4572000" cy="2571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Marcador de pie de página 3">
            <a:extLst>
              <a:ext uri="{FF2B5EF4-FFF2-40B4-BE49-F238E27FC236}">
                <a16:creationId xmlns:a16="http://schemas.microsoft.com/office/drawing/2014/main" id="{F68E41E1-BB1D-421B-B6FD-961DDBDD4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01951" y="6356351"/>
            <a:ext cx="4433638" cy="365125"/>
          </a:xfrm>
        </p:spPr>
        <p:txBody>
          <a:bodyPr/>
          <a:lstStyle/>
          <a:p>
            <a:pPr>
              <a:defRPr/>
            </a:pPr>
            <a:r>
              <a:rPr lang="es-ES" dirty="0"/>
              <a:t>Plan de Emergencia 2025 v.1 Colegio Seminario Conciliar de Ancud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065CEA-2492-4706-88D7-786935BC186C}" type="slidenum">
              <a:rPr lang="es-ES" smtClean="0"/>
              <a:pPr>
                <a:defRPr/>
              </a:pPr>
              <a:t>26</a:t>
            </a:fld>
            <a:endParaRPr lang="es-ES" dirty="0"/>
          </a:p>
        </p:txBody>
      </p:sp>
      <p:pic>
        <p:nvPicPr>
          <p:cNvPr id="6" name="3 Imagen" descr="Zona7.jpg"/>
          <p:cNvPicPr>
            <a:picLocks noChangeAspect="1"/>
          </p:cNvPicPr>
          <p:nvPr/>
        </p:nvPicPr>
        <p:blipFill>
          <a:blip r:embed="rId2" cstate="print"/>
          <a:srcRect t="5208" b="12500"/>
          <a:stretch>
            <a:fillRect/>
          </a:stretch>
        </p:blipFill>
        <p:spPr>
          <a:xfrm>
            <a:off x="539552" y="332656"/>
            <a:ext cx="7992888" cy="5787598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1DFF350D-3DB6-9C9D-054C-742D6E20DB6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5" t="25850" r="28905" b="25850"/>
          <a:stretch/>
        </p:blipFill>
        <p:spPr>
          <a:xfrm>
            <a:off x="28127" y="6128454"/>
            <a:ext cx="774259" cy="684922"/>
          </a:xfrm>
          <a:prstGeom prst="rect">
            <a:avLst/>
          </a:prstGeom>
        </p:spPr>
      </p:pic>
      <p:sp>
        <p:nvSpPr>
          <p:cNvPr id="7" name="Marcador de pie de página 3">
            <a:extLst>
              <a:ext uri="{FF2B5EF4-FFF2-40B4-BE49-F238E27FC236}">
                <a16:creationId xmlns:a16="http://schemas.microsoft.com/office/drawing/2014/main" id="{EFCA5F12-736C-476E-A48A-E3DA2F544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01951" y="6356351"/>
            <a:ext cx="4433638" cy="365125"/>
          </a:xfrm>
        </p:spPr>
        <p:txBody>
          <a:bodyPr/>
          <a:lstStyle/>
          <a:p>
            <a:pPr>
              <a:defRPr/>
            </a:pPr>
            <a:r>
              <a:rPr lang="es-ES" dirty="0"/>
              <a:t>Plan de Emergencia 2025 v.1 Colegio Seminario Conciliar de Ancud</a:t>
            </a:r>
          </a:p>
        </p:txBody>
      </p:sp>
    </p:spTree>
    <p:extLst>
      <p:ext uri="{BB962C8B-B14F-4D97-AF65-F5344CB8AC3E}">
        <p14:creationId xmlns:p14="http://schemas.microsoft.com/office/powerpoint/2010/main" val="3640552839"/>
      </p:ext>
    </p:extLst>
  </p:cSld>
  <p:clrMapOvr>
    <a:masterClrMapping/>
  </p:clrMapOvr>
  <p:transition spd="slow">
    <p:randomBar dir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/>
          </p:cNvSpPr>
          <p:nvPr/>
        </p:nvSpPr>
        <p:spPr bwMode="auto">
          <a:xfrm>
            <a:off x="-5958" y="1811465"/>
            <a:ext cx="4107630" cy="4727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5125" marR="0" lvl="0" indent="-282575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kumimoji="0" lang="es-ES_tradnl" sz="2400" b="1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Salida de emergencia Nº4</a:t>
            </a:r>
          </a:p>
          <a:p>
            <a:pPr marL="365125" marR="0" lvl="0" indent="-282575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kumimoji="0" lang="es-ES_tradnl" sz="20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Salas: 9, 10, 16, 17,34, 35</a:t>
            </a:r>
          </a:p>
          <a:p>
            <a:pPr marL="365125" marR="0" lvl="0" indent="-282575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endParaRPr lang="es-ES_tradnl" sz="2000" b="1" dirty="0">
              <a:solidFill>
                <a:schemeClr val="bg1"/>
              </a:solidFill>
              <a:latin typeface="+mn-lt"/>
            </a:endParaRPr>
          </a:p>
          <a:p>
            <a:pPr marL="365125" marR="0" lvl="0" indent="-282575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endParaRPr kumimoji="0" lang="es-ES_tradnl" sz="20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125" marR="0" lvl="0" indent="-282575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endParaRPr kumimoji="0" lang="es-ES_tradnl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125" marR="0" lvl="0" indent="-282575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endParaRPr kumimoji="0" lang="es-ES_tradnl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2CC3EB1-1E82-D9C7-1C91-C54F2CFCBFB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911" t="25850" r="49429" b="25850"/>
          <a:stretch/>
        </p:blipFill>
        <p:spPr>
          <a:xfrm>
            <a:off x="6932127" y="1628800"/>
            <a:ext cx="2211873" cy="3810065"/>
          </a:xfrm>
          <a:prstGeom prst="rect">
            <a:avLst/>
          </a:prstGeom>
        </p:spPr>
      </p:pic>
      <p:pic>
        <p:nvPicPr>
          <p:cNvPr id="6" name="5 Imagen" descr="IMG_90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7894" y="864687"/>
            <a:ext cx="3331594" cy="247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173044" y="1109985"/>
            <a:ext cx="5486400" cy="518815"/>
          </a:xfrm>
        </p:spPr>
        <p:txBody>
          <a:bodyPr>
            <a:noAutofit/>
          </a:bodyPr>
          <a:lstStyle/>
          <a:p>
            <a:r>
              <a:rPr lang="es-CL" sz="3200" b="1" dirty="0"/>
              <a:t>ZONA N°7</a:t>
            </a: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065CEA-2492-4706-88D7-786935BC186C}" type="slidenum">
              <a:rPr lang="es-ES" smtClean="0"/>
              <a:pPr>
                <a:defRPr/>
              </a:pPr>
              <a:t>27</a:t>
            </a:fld>
            <a:endParaRPr lang="es-ES" dirty="0"/>
          </a:p>
        </p:txBody>
      </p:sp>
      <p:pic>
        <p:nvPicPr>
          <p:cNvPr id="7" name="4 Imagen" descr="tall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27894" y="3495284"/>
            <a:ext cx="3329627" cy="24972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angle 3"/>
          <p:cNvSpPr>
            <a:spLocks noGrp="1"/>
          </p:cNvSpPr>
          <p:nvPr>
            <p:ph type="subTitle" idx="1"/>
          </p:nvPr>
        </p:nvSpPr>
        <p:spPr>
          <a:xfrm>
            <a:off x="0" y="3337887"/>
            <a:ext cx="6059891" cy="3019742"/>
          </a:xfrm>
        </p:spPr>
        <p:txBody>
          <a:bodyPr>
            <a:normAutofit/>
          </a:bodyPr>
          <a:lstStyle/>
          <a:p>
            <a:r>
              <a:rPr lang="es-ES_tradnl" sz="2400" b="1" dirty="0">
                <a:solidFill>
                  <a:schemeClr val="bg1"/>
                </a:solidFill>
              </a:rPr>
              <a:t>Salida de emergencia directa</a:t>
            </a:r>
          </a:p>
          <a:p>
            <a:pPr marL="342900" indent="-342900" algn="just" eaLnBrk="1" hangingPunct="1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s-ES_tradnl" b="1" dirty="0">
                <a:solidFill>
                  <a:schemeClr val="bg1"/>
                </a:solidFill>
              </a:rPr>
              <a:t>Talleres de Electricidad y acuicultura.</a:t>
            </a:r>
          </a:p>
          <a:p>
            <a:pPr marL="342900" indent="-342900" algn="just" eaLnBrk="1" hangingPunct="1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s-ES_tradnl" b="1" dirty="0">
                <a:solidFill>
                  <a:schemeClr val="bg1"/>
                </a:solidFill>
              </a:rPr>
              <a:t>Sala de enlace Enseñanza Media.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DE7AA80-F361-00DB-643A-D2FFF01FFA1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5" t="25850" r="28905" b="25850"/>
          <a:stretch/>
        </p:blipFill>
        <p:spPr>
          <a:xfrm>
            <a:off x="28127" y="6128454"/>
            <a:ext cx="774259" cy="684922"/>
          </a:xfrm>
          <a:prstGeom prst="rect">
            <a:avLst/>
          </a:prstGeom>
        </p:spPr>
      </p:pic>
      <p:sp>
        <p:nvSpPr>
          <p:cNvPr id="12" name="Marcador de pie de página 3">
            <a:extLst>
              <a:ext uri="{FF2B5EF4-FFF2-40B4-BE49-F238E27FC236}">
                <a16:creationId xmlns:a16="http://schemas.microsoft.com/office/drawing/2014/main" id="{FD440693-FAC1-48DF-8A01-73EA01292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01951" y="6356351"/>
            <a:ext cx="4433638" cy="365125"/>
          </a:xfrm>
        </p:spPr>
        <p:txBody>
          <a:bodyPr/>
          <a:lstStyle/>
          <a:p>
            <a:pPr>
              <a:defRPr/>
            </a:pPr>
            <a:r>
              <a:rPr lang="es-ES" dirty="0"/>
              <a:t>Plan de Emergencia 2025 v.1 Colegio Seminario Conciliar de Ancud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65116" y="836712"/>
            <a:ext cx="5391060" cy="792088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es-CL" sz="3900" b="1" dirty="0"/>
              <a:t>Comité de Seguridad Escolar</a:t>
            </a:r>
            <a:endParaRPr lang="es-ES" sz="3900" b="1" dirty="0"/>
          </a:p>
        </p:txBody>
      </p:sp>
      <p:sp>
        <p:nvSpPr>
          <p:cNvPr id="52226" name="2 Marcador de contenido"/>
          <p:cNvSpPr>
            <a:spLocks noGrp="1"/>
          </p:cNvSpPr>
          <p:nvPr>
            <p:ph type="subTitle" idx="1"/>
          </p:nvPr>
        </p:nvSpPr>
        <p:spPr>
          <a:xfrm>
            <a:off x="179512" y="1916832"/>
            <a:ext cx="6552728" cy="3667814"/>
          </a:xfrm>
        </p:spPr>
        <p:txBody>
          <a:bodyPr>
            <a:normAutofit fontScale="92500" lnSpcReduction="10000"/>
          </a:bodyPr>
          <a:lstStyle/>
          <a:p>
            <a:r>
              <a:rPr lang="es-ES" sz="2200" dirty="0"/>
              <a:t>Rector: </a:t>
            </a:r>
            <a:r>
              <a:rPr lang="es-CL" sz="2200" b="1" dirty="0">
                <a:solidFill>
                  <a:srgbClr val="0070C0"/>
                </a:solidFill>
              </a:rPr>
              <a:t>Ricardo Oyarzo.</a:t>
            </a:r>
          </a:p>
          <a:p>
            <a:r>
              <a:rPr lang="es-ES" sz="2200" dirty="0"/>
              <a:t>Coordinador y Representante :  </a:t>
            </a:r>
            <a:r>
              <a:rPr lang="es-CL" sz="2200" b="1" dirty="0">
                <a:solidFill>
                  <a:srgbClr val="0070C0"/>
                </a:solidFill>
              </a:rPr>
              <a:t>Iván </a:t>
            </a:r>
            <a:r>
              <a:rPr lang="es-CL" sz="2200" b="1" dirty="0" err="1">
                <a:solidFill>
                  <a:srgbClr val="0070C0"/>
                </a:solidFill>
              </a:rPr>
              <a:t>Cariman</a:t>
            </a:r>
            <a:r>
              <a:rPr lang="es-CL" sz="2200" b="1" dirty="0">
                <a:solidFill>
                  <a:srgbClr val="0070C0"/>
                </a:solidFill>
              </a:rPr>
              <a:t>.</a:t>
            </a:r>
          </a:p>
          <a:p>
            <a:r>
              <a:rPr lang="es-ES" sz="2200" dirty="0"/>
              <a:t>Encargada Convivencia:  </a:t>
            </a:r>
            <a:r>
              <a:rPr lang="es-CL" sz="2200" b="1" dirty="0">
                <a:solidFill>
                  <a:srgbClr val="0070C0"/>
                </a:solidFill>
              </a:rPr>
              <a:t>Paola Silva.</a:t>
            </a:r>
          </a:p>
          <a:p>
            <a:r>
              <a:rPr lang="es-ES" sz="2200" dirty="0"/>
              <a:t>Repres. Profesores: </a:t>
            </a:r>
            <a:r>
              <a:rPr lang="es-ES" sz="2200" b="1" dirty="0">
                <a:solidFill>
                  <a:srgbClr val="0070C0"/>
                </a:solidFill>
              </a:rPr>
              <a:t>Soledad Barría.</a:t>
            </a:r>
          </a:p>
          <a:p>
            <a:r>
              <a:rPr lang="es-ES" sz="2200" dirty="0"/>
              <a:t>Repres. Centro Alumnos: </a:t>
            </a:r>
            <a:r>
              <a:rPr lang="es-ES" sz="2200" b="1" dirty="0">
                <a:solidFill>
                  <a:srgbClr val="0070C0"/>
                </a:solidFill>
              </a:rPr>
              <a:t>María Jesús Cárdenas.</a:t>
            </a:r>
            <a:endParaRPr lang="es-CL" sz="2200" b="1" dirty="0">
              <a:solidFill>
                <a:srgbClr val="0070C0"/>
              </a:solidFill>
            </a:endParaRPr>
          </a:p>
          <a:p>
            <a:r>
              <a:rPr lang="es-ES" sz="2200" dirty="0"/>
              <a:t>Repres. Asist. De la Educación: </a:t>
            </a:r>
            <a:r>
              <a:rPr lang="es-ES" sz="2200" b="1" dirty="0">
                <a:solidFill>
                  <a:srgbClr val="0070C0"/>
                </a:solidFill>
              </a:rPr>
              <a:t>Claudio Manzanares.</a:t>
            </a:r>
            <a:endParaRPr lang="es-CL" sz="2200" b="1" dirty="0">
              <a:solidFill>
                <a:srgbClr val="0070C0"/>
              </a:solidFill>
            </a:endParaRPr>
          </a:p>
          <a:p>
            <a:r>
              <a:rPr lang="es-ES" sz="2200" dirty="0"/>
              <a:t>Repres. Comité Paritario: </a:t>
            </a:r>
            <a:r>
              <a:rPr lang="es-ES" sz="2200" b="1" dirty="0">
                <a:solidFill>
                  <a:srgbClr val="0070C0"/>
                </a:solidFill>
              </a:rPr>
              <a:t>Andrea Rojas.</a:t>
            </a:r>
            <a:endParaRPr lang="es-CL" sz="2200" b="1" dirty="0">
              <a:solidFill>
                <a:srgbClr val="0070C0"/>
              </a:solidFill>
            </a:endParaRPr>
          </a:p>
          <a:p>
            <a:r>
              <a:rPr lang="es-ES" sz="2200" dirty="0"/>
              <a:t>Repres. Centro General de Padres: </a:t>
            </a:r>
            <a:r>
              <a:rPr lang="es-ES" sz="2200" b="1" dirty="0">
                <a:solidFill>
                  <a:srgbClr val="0070C0"/>
                </a:solidFill>
              </a:rPr>
              <a:t>Ricardo Mora.</a:t>
            </a:r>
          </a:p>
          <a:p>
            <a:r>
              <a:rPr lang="es-ES" sz="2200" dirty="0"/>
              <a:t>Repres. PIE: </a:t>
            </a:r>
            <a:r>
              <a:rPr lang="es-ES" sz="2200" b="1" dirty="0">
                <a:solidFill>
                  <a:srgbClr val="0070C0"/>
                </a:solidFill>
              </a:rPr>
              <a:t>Felipe Saavedra</a:t>
            </a:r>
          </a:p>
          <a:p>
            <a:endParaRPr lang="es-CL" sz="2200" b="1" dirty="0">
              <a:solidFill>
                <a:srgbClr val="0070C0"/>
              </a:solidFill>
            </a:endParaRPr>
          </a:p>
          <a:p>
            <a:pPr eaLnBrk="1" hangingPunct="1"/>
            <a:endParaRPr lang="es-ES" sz="22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065CEA-2492-4706-88D7-786935BC186C}" type="slidenum">
              <a:rPr lang="es-ES" smtClean="0"/>
              <a:pPr>
                <a:defRPr/>
              </a:pPr>
              <a:t>28</a:t>
            </a:fld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4EAC7A3-8A4A-E30E-4475-9FCEA8CFE9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5" t="25850" r="28905" b="25850"/>
          <a:stretch/>
        </p:blipFill>
        <p:spPr>
          <a:xfrm>
            <a:off x="28127" y="6128454"/>
            <a:ext cx="774259" cy="68492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63CF0F2-27AB-A3D3-DFF9-25551F82D77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911" t="25850" r="49429" b="25850"/>
          <a:stretch/>
        </p:blipFill>
        <p:spPr>
          <a:xfrm>
            <a:off x="6932127" y="1628800"/>
            <a:ext cx="2211873" cy="3810065"/>
          </a:xfrm>
          <a:prstGeom prst="rect">
            <a:avLst/>
          </a:prstGeom>
        </p:spPr>
      </p:pic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622117F2-0D6A-4120-A5C1-55BAC2FE8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01951" y="6356351"/>
            <a:ext cx="4433638" cy="365125"/>
          </a:xfrm>
        </p:spPr>
        <p:txBody>
          <a:bodyPr/>
          <a:lstStyle/>
          <a:p>
            <a:pPr>
              <a:defRPr/>
            </a:pPr>
            <a:r>
              <a:rPr lang="es-ES" dirty="0"/>
              <a:t>Plan de Emergencia 2025 v.1 Colegio Seminario Conciliar de Ancud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A172F459-43C9-682E-855B-1A3EF1BBEC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911" t="25850" r="49429" b="25850"/>
          <a:stretch/>
        </p:blipFill>
        <p:spPr>
          <a:xfrm>
            <a:off x="6932127" y="1628800"/>
            <a:ext cx="2211873" cy="3810065"/>
          </a:xfrm>
          <a:prstGeom prst="rect">
            <a:avLst/>
          </a:prstGeom>
        </p:spPr>
      </p:pic>
      <p:sp>
        <p:nvSpPr>
          <p:cNvPr id="2" name="1 Título"/>
          <p:cNvSpPr txBox="1">
            <a:spLocks/>
          </p:cNvSpPr>
          <p:nvPr/>
        </p:nvSpPr>
        <p:spPr>
          <a:xfrm rot="16200000">
            <a:off x="-1650718" y="2759473"/>
            <a:ext cx="4876022" cy="1071546"/>
          </a:xfrm>
          <a:prstGeom prst="rect">
            <a:avLst/>
          </a:prstGeo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j-lt"/>
                <a:ea typeface="+mj-ea"/>
                <a:cs typeface="+mj-cs"/>
              </a:rPr>
              <a:t>Funciones del Personal de Emergencia</a:t>
            </a:r>
            <a:br>
              <a:rPr kumimoji="0" lang="es-CL" sz="3200" b="0" i="0" u="none" strike="noStrike" kern="1200" cap="none" spc="0" normalizeH="0" baseline="0" noProof="0" dirty="0">
                <a:ln>
                  <a:noFill/>
                </a:ln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572314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3671562"/>
              </p:ext>
            </p:extLst>
          </p:nvPr>
        </p:nvGraphicFramePr>
        <p:xfrm>
          <a:off x="1336566" y="116632"/>
          <a:ext cx="6907842" cy="6668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39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39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7049">
                <a:tc>
                  <a:txBody>
                    <a:bodyPr/>
                    <a:lstStyle/>
                    <a:p>
                      <a:r>
                        <a:rPr lang="es-ES_tradnl" dirty="0"/>
                        <a:t>Actividades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Encargado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207"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sz="1400" b="1" dirty="0"/>
                        <a:t>Corte energía según tableros:</a:t>
                      </a:r>
                      <a:endParaRPr lang="es-CL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4928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ES_tradnl" sz="1400" dirty="0"/>
                        <a:t> Talleres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ES_tradnl" sz="1400" dirty="0"/>
                        <a:t> Tablero General y calefacción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ES_tradnl" sz="1400" dirty="0"/>
                        <a:t>Pre – Básica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ES_tradnl" sz="1400" dirty="0"/>
                        <a:t> Gimnasio Justo Donoso</a:t>
                      </a:r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s-ES_tradnl" sz="1400" dirty="0">
                          <a:solidFill>
                            <a:srgbClr val="0070C0"/>
                          </a:solidFill>
                        </a:rPr>
                        <a:t> Dina Yévenes / </a:t>
                      </a:r>
                      <a:r>
                        <a:rPr lang="es-ES_tradnl" sz="1400" dirty="0" err="1">
                          <a:solidFill>
                            <a:srgbClr val="0070C0"/>
                          </a:solidFill>
                        </a:rPr>
                        <a:t>Kathenine</a:t>
                      </a:r>
                      <a:r>
                        <a:rPr lang="es-ES_tradnl" sz="1400" dirty="0">
                          <a:solidFill>
                            <a:srgbClr val="0070C0"/>
                          </a:solidFill>
                        </a:rPr>
                        <a:t> Tello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s-ES_tradnl" sz="1400" dirty="0">
                          <a:solidFill>
                            <a:srgbClr val="0070C0"/>
                          </a:solidFill>
                        </a:rPr>
                        <a:t> Carlos Ojeda/Pedro Velásquez</a:t>
                      </a:r>
                      <a:r>
                        <a:rPr lang="es-ES_tradnl" sz="1400" baseline="0" dirty="0">
                          <a:solidFill>
                            <a:srgbClr val="0070C0"/>
                          </a:solidFill>
                        </a:rPr>
                        <a:t> 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s-ES_tradnl" sz="1400" baseline="0" dirty="0">
                          <a:solidFill>
                            <a:srgbClr val="0070C0"/>
                          </a:solidFill>
                        </a:rPr>
                        <a:t>Nicole Soto / Karen Ruiz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s-ES_tradnl" sz="1400" baseline="0" dirty="0">
                          <a:solidFill>
                            <a:srgbClr val="0070C0"/>
                          </a:solidFill>
                        </a:rPr>
                        <a:t> Claudio Manzanares</a:t>
                      </a:r>
                      <a:endParaRPr lang="es-CL" sz="1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207">
                <a:tc gridSpan="2">
                  <a:txBody>
                    <a:bodyPr/>
                    <a:lstStyle/>
                    <a:p>
                      <a:pPr algn="ctr"/>
                      <a:r>
                        <a:rPr lang="es-CL" sz="1400" b="1" dirty="0"/>
                        <a:t>Control portones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endParaRPr lang="es-CL" sz="1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42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dirty="0"/>
                        <a:t>Control Portón Principal:</a:t>
                      </a:r>
                      <a:endParaRPr lang="es-CL" sz="1400" dirty="0"/>
                    </a:p>
                    <a:p>
                      <a:endParaRPr lang="es-ES_tradnl" sz="1400"/>
                    </a:p>
                    <a:p>
                      <a:r>
                        <a:rPr lang="es-ES_tradnl" sz="1400"/>
                        <a:t>Control </a:t>
                      </a:r>
                      <a:r>
                        <a:rPr lang="es-ES_tradnl" sz="1400" dirty="0"/>
                        <a:t>Portón Pre</a:t>
                      </a:r>
                      <a:r>
                        <a:rPr lang="es-ES_tradnl" sz="1400" baseline="0" dirty="0"/>
                        <a:t> – Básica:</a:t>
                      </a:r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s-ES_tradnl" sz="1400" dirty="0" err="1">
                          <a:solidFill>
                            <a:srgbClr val="0070C0"/>
                          </a:solidFill>
                        </a:rPr>
                        <a:t>Angel</a:t>
                      </a:r>
                      <a:r>
                        <a:rPr lang="es-ES_tradnl" sz="1400" baseline="0" dirty="0">
                          <a:solidFill>
                            <a:srgbClr val="0070C0"/>
                          </a:solidFill>
                        </a:rPr>
                        <a:t> Ulloa</a:t>
                      </a:r>
                      <a:r>
                        <a:rPr lang="es-ES_tradnl" sz="1400" dirty="0">
                          <a:solidFill>
                            <a:srgbClr val="0070C0"/>
                          </a:solidFill>
                        </a:rPr>
                        <a:t>/ Pablo </a:t>
                      </a:r>
                      <a:r>
                        <a:rPr lang="es-ES_tradnl" sz="1400" dirty="0" err="1">
                          <a:solidFill>
                            <a:srgbClr val="0070C0"/>
                          </a:solidFill>
                        </a:rPr>
                        <a:t>Almonacid</a:t>
                      </a:r>
                      <a:r>
                        <a:rPr lang="es-ES_tradnl" sz="1400" dirty="0">
                          <a:solidFill>
                            <a:srgbClr val="0070C0"/>
                          </a:solidFill>
                        </a:rPr>
                        <a:t>/Inspector disponible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s-ES_tradnl" sz="1400" baseline="0" dirty="0">
                          <a:solidFill>
                            <a:srgbClr val="0070C0"/>
                          </a:solidFill>
                        </a:rPr>
                        <a:t>Inspector disponible / Pablo Hernández</a:t>
                      </a:r>
                      <a:endParaRPr lang="es-CL" sz="1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4207"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sz="1400" b="1" dirty="0"/>
                        <a:t>Corte de Gas:</a:t>
                      </a:r>
                      <a:endParaRPr lang="es-CL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54098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ES_tradnl" sz="1400" dirty="0"/>
                        <a:t> Gimnasio</a:t>
                      </a:r>
                      <a:r>
                        <a:rPr lang="es-ES_tradnl" sz="1400" baseline="0" dirty="0"/>
                        <a:t> Justo Donoso y San José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ES_tradnl" sz="1400" dirty="0"/>
                        <a:t> Comedor Ens. Básica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ES_tradnl" sz="1400" dirty="0"/>
                        <a:t> Comedor Ens. Media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ES_tradnl" sz="1400" dirty="0"/>
                        <a:t>Talleres</a:t>
                      </a:r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s-ES_tradnl" sz="1400" dirty="0">
                          <a:solidFill>
                            <a:srgbClr val="0070C0"/>
                          </a:solidFill>
                        </a:rPr>
                        <a:t> Claudio Manzanares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s-ES_tradnl" sz="1400" dirty="0">
                          <a:solidFill>
                            <a:srgbClr val="0070C0"/>
                          </a:solidFill>
                        </a:rPr>
                        <a:t> Edith Soto / </a:t>
                      </a:r>
                      <a:r>
                        <a:rPr lang="es-ES_tradnl" sz="1400" baseline="0" dirty="0">
                          <a:solidFill>
                            <a:srgbClr val="0070C0"/>
                          </a:solidFill>
                        </a:rPr>
                        <a:t>Manipuladoras</a:t>
                      </a:r>
                      <a:endParaRPr lang="es-ES_tradnl" sz="1400" dirty="0">
                        <a:solidFill>
                          <a:srgbClr val="0070C0"/>
                        </a:solidFill>
                      </a:endParaRP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s-ES_tradnl" sz="1400" dirty="0">
                          <a:solidFill>
                            <a:srgbClr val="0070C0"/>
                          </a:solidFill>
                        </a:rPr>
                        <a:t> Dina Yévenes / Manipuladoras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s-ES_tradnl" sz="1400" dirty="0">
                          <a:solidFill>
                            <a:srgbClr val="0070C0"/>
                          </a:solidFill>
                        </a:rPr>
                        <a:t> Dina Yévenes / Katherine Tello</a:t>
                      </a:r>
                      <a:endParaRPr lang="es-CL" sz="1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4207">
                <a:tc gridSpan="2"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es-CL" sz="1400" b="1" dirty="0"/>
                        <a:t>Alarmas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endParaRPr lang="es-C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3631">
                <a:tc>
                  <a:txBody>
                    <a:bodyPr/>
                    <a:lstStyle/>
                    <a:p>
                      <a:r>
                        <a:rPr lang="es-ES_tradnl" sz="1400" dirty="0"/>
                        <a:t>Encargados de Alarmas</a:t>
                      </a:r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400" dirty="0">
                          <a:solidFill>
                            <a:srgbClr val="0070C0"/>
                          </a:solidFill>
                        </a:rPr>
                        <a:t>Portero(a)</a:t>
                      </a:r>
                      <a:r>
                        <a:rPr lang="es-ES_tradnl" sz="1400" baseline="0" dirty="0">
                          <a:solidFill>
                            <a:srgbClr val="0070C0"/>
                          </a:solidFill>
                        </a:rPr>
                        <a:t> Básica</a:t>
                      </a:r>
                    </a:p>
                    <a:p>
                      <a:r>
                        <a:rPr lang="es-ES_tradnl" sz="1400" baseline="0" dirty="0">
                          <a:solidFill>
                            <a:srgbClr val="0070C0"/>
                          </a:solidFill>
                        </a:rPr>
                        <a:t>Portero(a) Media</a:t>
                      </a:r>
                      <a:endParaRPr lang="es-CL" sz="1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1828">
                <a:tc gridSpan="2">
                  <a:txBody>
                    <a:bodyPr/>
                    <a:lstStyle/>
                    <a:p>
                      <a:pPr algn="ctr"/>
                      <a:r>
                        <a:rPr lang="es-CL" sz="1400" b="1" dirty="0">
                          <a:solidFill>
                            <a:schemeClr val="dk1"/>
                          </a:solidFill>
                        </a:rPr>
                        <a:t>Primeros</a:t>
                      </a:r>
                      <a:r>
                        <a:rPr lang="es-CL" sz="1400" b="1" baseline="0" dirty="0">
                          <a:solidFill>
                            <a:schemeClr val="dk1"/>
                          </a:solidFill>
                        </a:rPr>
                        <a:t> Auxilios</a:t>
                      </a:r>
                      <a:endParaRPr lang="es-CL" sz="1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sz="1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1828">
                <a:tc>
                  <a:txBody>
                    <a:bodyPr/>
                    <a:lstStyle/>
                    <a:p>
                      <a:r>
                        <a:rPr lang="es-ES_tradnl" sz="1400" dirty="0"/>
                        <a:t>Brigada de Primeros</a:t>
                      </a:r>
                      <a:r>
                        <a:rPr lang="es-ES_tradnl" sz="1400" baseline="0" dirty="0"/>
                        <a:t> Auxilios</a:t>
                      </a:r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400" dirty="0">
                          <a:solidFill>
                            <a:srgbClr val="0070C0"/>
                          </a:solidFill>
                        </a:rPr>
                        <a:t>Deisy</a:t>
                      </a:r>
                      <a:r>
                        <a:rPr lang="es-ES_tradnl" sz="1400" baseline="0" dirty="0">
                          <a:solidFill>
                            <a:srgbClr val="0070C0"/>
                          </a:solidFill>
                        </a:rPr>
                        <a:t> Muñoz / Karina Astorga</a:t>
                      </a:r>
                    </a:p>
                    <a:p>
                      <a:r>
                        <a:rPr lang="es-ES_tradnl" sz="1400" baseline="0" dirty="0">
                          <a:solidFill>
                            <a:srgbClr val="0070C0"/>
                          </a:solidFill>
                        </a:rPr>
                        <a:t>Valeria Parra /Andrea Rojas</a:t>
                      </a:r>
                      <a:endParaRPr lang="es-CL" sz="1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1828">
                <a:tc gridSpan="2">
                  <a:txBody>
                    <a:bodyPr/>
                    <a:lstStyle/>
                    <a:p>
                      <a:pPr algn="ctr"/>
                      <a:r>
                        <a:rPr lang="es-ES" sz="1400" b="1" dirty="0"/>
                        <a:t>Coordinadores</a:t>
                      </a:r>
                      <a:endParaRPr lang="es-CL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sz="1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1828">
                <a:tc>
                  <a:txBody>
                    <a:bodyPr/>
                    <a:lstStyle/>
                    <a:p>
                      <a:r>
                        <a:rPr lang="es-CL" sz="1400" dirty="0"/>
                        <a:t>Rector</a:t>
                      </a:r>
                    </a:p>
                    <a:p>
                      <a:r>
                        <a:rPr lang="es-CL" sz="1400" dirty="0"/>
                        <a:t>Administración</a:t>
                      </a:r>
                    </a:p>
                    <a:p>
                      <a:r>
                        <a:rPr lang="es-CL" sz="1400" dirty="0"/>
                        <a:t>Prev.</a:t>
                      </a:r>
                      <a:r>
                        <a:rPr lang="es-CL" sz="1400" baseline="0" dirty="0"/>
                        <a:t> De Riesgos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dirty="0">
                          <a:solidFill>
                            <a:srgbClr val="0070C0"/>
                          </a:solidFill>
                        </a:rPr>
                        <a:t>Ricardo Oyarzo</a:t>
                      </a:r>
                    </a:p>
                    <a:p>
                      <a:r>
                        <a:rPr lang="es-CL" sz="1400" dirty="0">
                          <a:solidFill>
                            <a:srgbClr val="0070C0"/>
                          </a:solidFill>
                        </a:rPr>
                        <a:t>Paola Paredes</a:t>
                      </a:r>
                    </a:p>
                    <a:p>
                      <a:r>
                        <a:rPr lang="es-CL" sz="1400" dirty="0">
                          <a:solidFill>
                            <a:srgbClr val="0070C0"/>
                          </a:solidFill>
                        </a:rPr>
                        <a:t>Iván </a:t>
                      </a:r>
                      <a:r>
                        <a:rPr lang="es-CL" sz="1400" dirty="0" err="1">
                          <a:solidFill>
                            <a:srgbClr val="0070C0"/>
                          </a:solidFill>
                        </a:rPr>
                        <a:t>Cariman</a:t>
                      </a:r>
                      <a:endParaRPr lang="es-CL" sz="1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-13349" y="317657"/>
            <a:ext cx="18258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100" dirty="0"/>
              <a:t>Ancud, marzo 2024  </a:t>
            </a:r>
            <a:endParaRPr lang="es-CL" sz="110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8AB5DD-B59C-42C1-9B1E-66DAEE17B4C5}" type="slidenum">
              <a:rPr lang="es-ES" smtClean="0"/>
              <a:pPr>
                <a:defRPr/>
              </a:pPr>
              <a:t>29</a:t>
            </a:fld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A03B3E7-F9B1-96DB-DD35-C68281F6CF3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5" t="25850" r="28905" b="25850"/>
          <a:stretch/>
        </p:blipFill>
        <p:spPr>
          <a:xfrm>
            <a:off x="28127" y="6128454"/>
            <a:ext cx="774259" cy="6849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065CEA-2492-4706-88D7-786935BC186C}" type="slidenum">
              <a:rPr lang="es-ES" smtClean="0"/>
              <a:pPr>
                <a:defRPr/>
              </a:pPr>
              <a:t>3</a:t>
            </a:fld>
            <a:endParaRPr lang="es-ES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116250" y="821534"/>
            <a:ext cx="2903856" cy="6551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spc="-1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s-CL" sz="4400" b="1" dirty="0">
                <a:solidFill>
                  <a:schemeClr val="bg1"/>
                </a:solidFill>
              </a:rPr>
              <a:t>Señaléticas</a:t>
            </a:r>
            <a:endParaRPr lang="es-ES" sz="4400" b="1" dirty="0">
              <a:solidFill>
                <a:schemeClr val="bg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49722B9-B113-3E4D-A6F3-503C3AFFC1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5" t="25850" r="28905" b="25850"/>
          <a:stretch/>
        </p:blipFill>
        <p:spPr>
          <a:xfrm>
            <a:off x="28127" y="6128454"/>
            <a:ext cx="774259" cy="68492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39BA20F-6F8D-DE44-D61B-215729E9286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911" t="25850" r="49429" b="25850"/>
          <a:stretch/>
        </p:blipFill>
        <p:spPr>
          <a:xfrm>
            <a:off x="6932127" y="1628800"/>
            <a:ext cx="2211873" cy="381006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00000000-0008-0000-0100-00003B01000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790" y="1852986"/>
            <a:ext cx="2340484" cy="1225988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00000000-0008-0000-0100-00003F01000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790" y="4549831"/>
            <a:ext cx="2305465" cy="1210155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00000000-0008-0000-0100-0000FB01000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790" y="3209325"/>
            <a:ext cx="2340484" cy="1210155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00000000-0008-0000-0100-00002F01000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6692" y="1852986"/>
            <a:ext cx="2369444" cy="1225988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00000000-0008-0000-0100-00000902000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6692" y="3209325"/>
            <a:ext cx="2356358" cy="1210155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00000000-0008-0000-0100-000027020000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6692" y="4549831"/>
            <a:ext cx="2369444" cy="1232488"/>
          </a:xfrm>
          <a:prstGeom prst="rect">
            <a:avLst/>
          </a:prstGeom>
        </p:spPr>
      </p:pic>
      <p:sp>
        <p:nvSpPr>
          <p:cNvPr id="23" name="Marcador de pie de página 3">
            <a:extLst>
              <a:ext uri="{FF2B5EF4-FFF2-40B4-BE49-F238E27FC236}">
                <a16:creationId xmlns:a16="http://schemas.microsoft.com/office/drawing/2014/main" id="{B7CB7B29-DEEC-4119-9816-2BC1883DB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01951" y="6356351"/>
            <a:ext cx="4433638" cy="365125"/>
          </a:xfrm>
        </p:spPr>
        <p:txBody>
          <a:bodyPr/>
          <a:lstStyle/>
          <a:p>
            <a:pPr>
              <a:defRPr/>
            </a:pPr>
            <a:r>
              <a:rPr lang="es-ES" dirty="0"/>
              <a:t>Plan de Emergencia 2025 v.1 Colegio Seminario Conciliar de Ancud</a:t>
            </a:r>
          </a:p>
        </p:txBody>
      </p:sp>
    </p:spTree>
  </p:cSld>
  <p:clrMapOvr>
    <a:masterClrMapping/>
  </p:clrMapOvr>
  <p:transition spd="med">
    <p:pull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043608" y="1052736"/>
            <a:ext cx="5760640" cy="864096"/>
          </a:xfrm>
          <a:solidFill>
            <a:srgbClr val="FF0000"/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es-CL" sz="4800" b="1" spc="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Bernard MT Condensed" panose="02050806060905020404" pitchFamily="18" charset="0"/>
              </a:rPr>
              <a:t>Plan de Emergencia 2025</a:t>
            </a:r>
            <a:endParaRPr lang="es-ES" sz="4800" b="1" spc="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Bernard MT Condensed" panose="02050806060905020404" pitchFamily="18" charset="0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144016" y="2420888"/>
            <a:ext cx="6804248" cy="47467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Bernard MT Condensed" panose="02050806060905020404" pitchFamily="18" charset="0"/>
                <a:ea typeface="+mj-ea"/>
                <a:cs typeface="+mj-cs"/>
              </a:rPr>
              <a:t>Colegio Seminario Conciliar de Ancud</a:t>
            </a:r>
            <a:endParaRPr kumimoji="0" lang="es-ES" sz="3600" b="0" i="0" u="none" strike="noStrike" kern="1200" cap="none" spc="0" normalizeH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Bernard MT Condensed" panose="02050806060905020404" pitchFamily="18" charset="0"/>
              <a:ea typeface="+mj-ea"/>
              <a:cs typeface="+mj-cs"/>
            </a:endParaRPr>
          </a:p>
        </p:txBody>
      </p:sp>
      <p:pic>
        <p:nvPicPr>
          <p:cNvPr id="1028" name="Picture 4" descr="Imagen relacionad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55" b="15546"/>
          <a:stretch/>
        </p:blipFill>
        <p:spPr bwMode="auto">
          <a:xfrm>
            <a:off x="1152128" y="3356992"/>
            <a:ext cx="4572000" cy="23762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C3954D-5F68-43C1-B175-008E26A98970}" type="slidenum">
              <a:rPr lang="es-ES" smtClean="0"/>
              <a:pPr>
                <a:defRPr/>
              </a:pPr>
              <a:t>30</a:t>
            </a:fld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C807292-252E-955C-B54C-840D2A113E8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5" t="25850" r="28905" b="25850"/>
          <a:stretch/>
        </p:blipFill>
        <p:spPr>
          <a:xfrm>
            <a:off x="-5204" y="1052736"/>
            <a:ext cx="976804" cy="86409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1671B4E-15FE-756D-9BB6-E87E0540CA9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911" t="25850" r="49429" b="25850"/>
          <a:stretch/>
        </p:blipFill>
        <p:spPr>
          <a:xfrm>
            <a:off x="6932127" y="1628800"/>
            <a:ext cx="2211873" cy="3810065"/>
          </a:xfrm>
          <a:prstGeom prst="rect">
            <a:avLst/>
          </a:prstGeom>
        </p:spPr>
      </p:pic>
      <p:sp>
        <p:nvSpPr>
          <p:cNvPr id="11" name="Marcador de pie de página 3">
            <a:extLst>
              <a:ext uri="{FF2B5EF4-FFF2-40B4-BE49-F238E27FC236}">
                <a16:creationId xmlns:a16="http://schemas.microsoft.com/office/drawing/2014/main" id="{CA3BB51D-27E3-4FC2-B571-ED38D1B9A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01951" y="6356351"/>
            <a:ext cx="4433638" cy="365125"/>
          </a:xfrm>
        </p:spPr>
        <p:txBody>
          <a:bodyPr/>
          <a:lstStyle/>
          <a:p>
            <a:pPr>
              <a:defRPr/>
            </a:pPr>
            <a:r>
              <a:rPr lang="es-ES" dirty="0"/>
              <a:t>Plan de Emergencia 2025 v.1 Colegio Seminario Conciliar de Ancud</a:t>
            </a:r>
          </a:p>
        </p:txBody>
      </p:sp>
    </p:spTree>
    <p:extLst>
      <p:ext uri="{BB962C8B-B14F-4D97-AF65-F5344CB8AC3E}">
        <p14:creationId xmlns:p14="http://schemas.microsoft.com/office/powerpoint/2010/main" val="13053976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05925" y="1222724"/>
            <a:ext cx="2500430" cy="63184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s-CL" sz="2000" b="1" dirty="0">
                <a:solidFill>
                  <a:schemeClr val="bg1"/>
                </a:solidFill>
              </a:rPr>
              <a:t>Zona 1: </a:t>
            </a:r>
            <a:br>
              <a:rPr lang="es-CL" sz="2000" b="1" dirty="0">
                <a:solidFill>
                  <a:schemeClr val="bg1"/>
                </a:solidFill>
              </a:rPr>
            </a:br>
            <a:r>
              <a:rPr lang="es-CL" sz="2000" dirty="0"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Alondra Vidal</a:t>
            </a:r>
            <a:br>
              <a:rPr lang="es-CL" sz="2000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es-CL" sz="2000" dirty="0">
                <a:solidFill>
                  <a:schemeClr val="tx1"/>
                </a:solidFill>
              </a:rPr>
              <a:t>Úrsula Villegas</a:t>
            </a:r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18434" name="Oval 14"/>
          <p:cNvSpPr>
            <a:spLocks noChangeArrowheads="1"/>
          </p:cNvSpPr>
          <p:nvPr/>
        </p:nvSpPr>
        <p:spPr bwMode="auto">
          <a:xfrm>
            <a:off x="2757934" y="1484784"/>
            <a:ext cx="3686274" cy="381642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762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CL" sz="4400" b="1" dirty="0">
                <a:solidFill>
                  <a:schemeClr val="bg1"/>
                </a:solidFill>
                <a:latin typeface="Gill Sans MT"/>
              </a:rPr>
              <a:t>ZONA DE</a:t>
            </a:r>
          </a:p>
          <a:p>
            <a:pPr algn="ctr"/>
            <a:r>
              <a:rPr lang="es-CL" sz="4400" b="1" dirty="0">
                <a:solidFill>
                  <a:schemeClr val="bg1"/>
                </a:solidFill>
                <a:latin typeface="Gill Sans MT"/>
              </a:rPr>
              <a:t>SEGURIDAD</a:t>
            </a:r>
            <a:endParaRPr lang="es-ES" sz="4400" b="1" dirty="0">
              <a:solidFill>
                <a:schemeClr val="bg1"/>
              </a:solidFill>
              <a:latin typeface="Gill Sans MT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595884" y="2831927"/>
            <a:ext cx="3010471" cy="93325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Zona 2: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b="0" i="0" u="none" strike="noStrike" kern="1200" cap="none" spc="0" normalizeH="0" baseline="0" noProof="0" dirty="0">
                <a:ln>
                  <a:noFill/>
                </a:ln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Patricia Bahamonde</a:t>
            </a:r>
            <a:endParaRPr kumimoji="0" lang="es-CL" b="0" i="0" u="none" strike="noStrike" kern="1200" cap="none" spc="0" normalizeH="0" noProof="0" dirty="0">
              <a:ln>
                <a:noFill/>
              </a:ln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noProof="0" dirty="0">
                <a:solidFill>
                  <a:srgbClr val="0070C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s-CL" noProof="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Dina Yévenes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6280342" y="967326"/>
            <a:ext cx="2664296" cy="93325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Zona 5: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b="0" i="0" u="none" strike="noStrike" kern="1200" cap="none" spc="0" normalizeH="0" baseline="0" noProof="0" dirty="0">
                <a:ln>
                  <a:noFill/>
                </a:ln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Karen Ruiz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noProof="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Nicole Soto</a:t>
            </a:r>
            <a:endParaRPr kumimoji="0" lang="es-ES" b="0" i="0" u="none" strike="noStrike" kern="1200" cap="none" spc="0" normalizeH="0" baseline="0" noProof="0" dirty="0">
              <a:ln>
                <a:noFill/>
              </a:ln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1061721" y="4941814"/>
            <a:ext cx="3061153" cy="876852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kumimoji="0" lang="es-CL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Zona 3: </a:t>
            </a:r>
          </a:p>
          <a:p>
            <a:pPr lvl="0" fontAlgn="auto">
              <a:spcAft>
                <a:spcPts val="0"/>
              </a:spcAft>
              <a:defRPr/>
            </a:pPr>
            <a:r>
              <a:rPr lang="es-CL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Carolina Barría</a:t>
            </a:r>
          </a:p>
          <a:p>
            <a:pPr lvl="0" fontAlgn="auto">
              <a:spcAft>
                <a:spcPts val="0"/>
              </a:spcAft>
              <a:defRPr/>
            </a:pPr>
            <a:r>
              <a:rPr lang="es-CL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Cristian Díaz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6948264" y="3010283"/>
            <a:ext cx="2786050" cy="754898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Zona 6: </a:t>
            </a:r>
            <a:endParaRPr lang="es-CL" b="1" dirty="0">
              <a:solidFill>
                <a:schemeClr val="accent2">
                  <a:lumMod val="5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noProof="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Érica Sanhueza</a:t>
            </a:r>
            <a:endParaRPr kumimoji="0" lang="es-CL" b="0" i="0" u="none" strike="noStrike" kern="1200" cap="none" spc="0" normalizeH="0" baseline="0" noProof="0" dirty="0">
              <a:ln>
                <a:noFill/>
              </a:ln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b="0" i="0" u="none" strike="noStrike" kern="1200" cap="none" spc="0" normalizeH="0" baseline="0" noProof="0" dirty="0">
                <a:ln>
                  <a:noFill/>
                </a:ln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Valeska Cárdenas</a:t>
            </a:r>
            <a:endParaRPr kumimoji="0" lang="es-ES" b="0" i="0" u="none" strike="noStrike" kern="1200" cap="none" spc="0" normalizeH="0" baseline="0" noProof="0" dirty="0">
              <a:ln>
                <a:noFill/>
              </a:ln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22874" y="5373216"/>
            <a:ext cx="3024336" cy="754898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b="1" i="0" u="none" strike="noStrike" kern="1200" cap="none" spc="0" normalizeH="0" baseline="0" noProof="0" dirty="0">
                <a:ln>
                  <a:noFill/>
                </a:ln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Zona 7: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dirty="0" err="1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Cintya</a:t>
            </a:r>
            <a:r>
              <a:rPr lang="es-CL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Vásquez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b="0" i="0" u="none" strike="noStrike" kern="1200" cap="none" spc="0" normalizeH="0" baseline="0" noProof="0" dirty="0">
                <a:ln>
                  <a:noFill/>
                </a:ln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Katherine Tello</a:t>
            </a:r>
          </a:p>
        </p:txBody>
      </p:sp>
      <p:sp>
        <p:nvSpPr>
          <p:cNvPr id="10" name="Marcador de número de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065CEA-2492-4706-88D7-786935BC186C}" type="slidenum">
              <a:rPr lang="es-ES" smtClean="0"/>
              <a:pPr>
                <a:defRPr/>
              </a:pPr>
              <a:t>4</a:t>
            </a:fld>
            <a:endParaRPr lang="es-ES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ED0EFE6-E555-2095-3775-33B4FFCF8BA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5" t="25850" r="28905" b="25850"/>
          <a:stretch/>
        </p:blipFill>
        <p:spPr>
          <a:xfrm>
            <a:off x="28127" y="6128454"/>
            <a:ext cx="774259" cy="684922"/>
          </a:xfrm>
          <a:prstGeom prst="rect">
            <a:avLst/>
          </a:prstGeom>
        </p:spPr>
      </p:pic>
      <p:sp>
        <p:nvSpPr>
          <p:cNvPr id="12" name="1 Título">
            <a:extLst>
              <a:ext uri="{FF2B5EF4-FFF2-40B4-BE49-F238E27FC236}">
                <a16:creationId xmlns:a16="http://schemas.microsoft.com/office/drawing/2014/main" id="{4D4BBB1A-7AAD-4F2F-AE38-65551CBE5C89}"/>
              </a:ext>
            </a:extLst>
          </p:cNvPr>
          <p:cNvSpPr txBox="1">
            <a:spLocks/>
          </p:cNvSpPr>
          <p:nvPr/>
        </p:nvSpPr>
        <p:spPr>
          <a:xfrm>
            <a:off x="6303222" y="5013822"/>
            <a:ext cx="3061153" cy="876852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kumimoji="0" lang="es-CL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Zona 4: </a:t>
            </a:r>
          </a:p>
          <a:p>
            <a:pPr lvl="0" fontAlgn="auto">
              <a:spcAft>
                <a:spcPts val="0"/>
              </a:spcAft>
              <a:defRPr/>
            </a:pPr>
            <a:r>
              <a:rPr lang="es-CL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Roxana </a:t>
            </a:r>
            <a:r>
              <a:rPr lang="es-CL" dirty="0" err="1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Refusta</a:t>
            </a:r>
            <a:endParaRPr lang="es-CL" dirty="0"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lvl="0" fontAlgn="auto">
              <a:spcAft>
                <a:spcPts val="0"/>
              </a:spcAft>
              <a:defRPr/>
            </a:pPr>
            <a:r>
              <a:rPr lang="es-CL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Max Chandía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Marcador de pie de página 3">
            <a:extLst>
              <a:ext uri="{FF2B5EF4-FFF2-40B4-BE49-F238E27FC236}">
                <a16:creationId xmlns:a16="http://schemas.microsoft.com/office/drawing/2014/main" id="{BC000368-4F1E-4EF2-A39E-97462E843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01951" y="6356351"/>
            <a:ext cx="4433638" cy="365125"/>
          </a:xfrm>
        </p:spPr>
        <p:txBody>
          <a:bodyPr/>
          <a:lstStyle/>
          <a:p>
            <a:pPr>
              <a:defRPr/>
            </a:pPr>
            <a:r>
              <a:rPr lang="es-ES" dirty="0"/>
              <a:t>Plan de Emergencia 2025 v.1 Colegio Seminario Conciliar de Ancud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065CEA-2492-4706-88D7-786935BC186C}" type="slidenum">
              <a:rPr lang="es-ES" smtClean="0"/>
              <a:pPr>
                <a:defRPr/>
              </a:pPr>
              <a:t>5</a:t>
            </a:fld>
            <a:endParaRPr lang="es-ES" dirty="0"/>
          </a:p>
        </p:txBody>
      </p:sp>
      <p:sp>
        <p:nvSpPr>
          <p:cNvPr id="4" name="Rectángulo 3"/>
          <p:cNvSpPr/>
          <p:nvPr/>
        </p:nvSpPr>
        <p:spPr>
          <a:xfrm>
            <a:off x="0" y="116631"/>
            <a:ext cx="827584" cy="5760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F9E06F5-CC3C-5DE3-FD92-D7574F0053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5" t="25850" r="28905" b="25850"/>
          <a:stretch/>
        </p:blipFill>
        <p:spPr>
          <a:xfrm>
            <a:off x="28127" y="6128454"/>
            <a:ext cx="774259" cy="68492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759855F-FC96-432A-AC94-915018C2B4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138" t="9400" r="16138" b="8001"/>
          <a:stretch/>
        </p:blipFill>
        <p:spPr>
          <a:xfrm>
            <a:off x="179512" y="108259"/>
            <a:ext cx="8781315" cy="6024390"/>
          </a:xfrm>
          <a:prstGeom prst="rect">
            <a:avLst/>
          </a:prstGeom>
        </p:spPr>
      </p:pic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660BCEC5-70C7-492E-8C1E-6B5BF7A65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01951" y="6356351"/>
            <a:ext cx="4433638" cy="365125"/>
          </a:xfrm>
        </p:spPr>
        <p:txBody>
          <a:bodyPr/>
          <a:lstStyle/>
          <a:p>
            <a:pPr>
              <a:defRPr/>
            </a:pPr>
            <a:r>
              <a:rPr lang="es-ES" dirty="0"/>
              <a:t>Plan de Emergencia 2025 v.1 Colegio Seminario Conciliar de Ancud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-1" y="692696"/>
            <a:ext cx="6876257" cy="64807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CL" sz="3500" b="1" dirty="0">
                <a:solidFill>
                  <a:schemeClr val="bg1"/>
                </a:solidFill>
              </a:rPr>
              <a:t>Pasos a seguir en caso de emergencia</a:t>
            </a:r>
            <a:endParaRPr lang="es-ES" sz="3500" b="1" dirty="0">
              <a:solidFill>
                <a:schemeClr val="bg1"/>
              </a:solidFill>
            </a:endParaRPr>
          </a:p>
        </p:txBody>
      </p:sp>
      <p:sp>
        <p:nvSpPr>
          <p:cNvPr id="39938" name="2 Marcador de contenido"/>
          <p:cNvSpPr>
            <a:spLocks noGrp="1"/>
          </p:cNvSpPr>
          <p:nvPr>
            <p:ph type="subTitle" idx="1"/>
          </p:nvPr>
        </p:nvSpPr>
        <p:spPr>
          <a:xfrm>
            <a:off x="0" y="1340768"/>
            <a:ext cx="6876256" cy="4896544"/>
          </a:xfrm>
        </p:spPr>
        <p:txBody>
          <a:bodyPr>
            <a:normAutofit fontScale="92500" lnSpcReduction="10000"/>
          </a:bodyPr>
          <a:lstStyle/>
          <a:p>
            <a:pPr algn="just" eaLnBrk="1" hangingPunct="1"/>
            <a:r>
              <a:rPr lang="es-ES" sz="1800" dirty="0">
                <a:solidFill>
                  <a:schemeClr val="bg1"/>
                </a:solidFill>
              </a:rPr>
              <a:t>Al sonar la alarma, el profesor ordenará la evacuación inmediata.  Si el alumno se encuentra en recreo o en otra actividad sin la presencia del profesor, debe dirigirse inmediatamente hacia la zona de seguridad que le corresponda o la más cercana.</a:t>
            </a:r>
          </a:p>
          <a:p>
            <a:pPr algn="just" eaLnBrk="1" hangingPunct="1"/>
            <a:r>
              <a:rPr lang="es-ES" sz="1800" dirty="0">
                <a:solidFill>
                  <a:schemeClr val="bg1"/>
                </a:solidFill>
              </a:rPr>
              <a:t>El alumno que está más cerca de la puerta de la sala procederá a abrirla lo más rápido posible.</a:t>
            </a:r>
          </a:p>
          <a:p>
            <a:pPr algn="just" eaLnBrk="1" hangingPunct="1"/>
            <a:r>
              <a:rPr lang="es-ES" sz="1800" dirty="0">
                <a:solidFill>
                  <a:schemeClr val="bg1"/>
                </a:solidFill>
              </a:rPr>
              <a:t>Los alumnos dejarán de inmediato la labor que están realizando y saldrán  ordenadamente hacia las zonas de seguridad, siguiendo las indicaciones de los guías y funcionarios que apoyan en estas instancias.</a:t>
            </a:r>
          </a:p>
          <a:p>
            <a:pPr algn="just" eaLnBrk="1" hangingPunct="1"/>
            <a:r>
              <a:rPr lang="es-ES" sz="1800" dirty="0">
                <a:solidFill>
                  <a:schemeClr val="bg1"/>
                </a:solidFill>
              </a:rPr>
              <a:t>Por ningún motivo tanto profesores como los alumnos deberán retroceder en busca de algún objeto u otra cosa que hayan olvidado.</a:t>
            </a:r>
          </a:p>
          <a:p>
            <a:pPr algn="just" eaLnBrk="1" hangingPunct="1"/>
            <a:r>
              <a:rPr lang="es-ES" sz="1800" dirty="0">
                <a:solidFill>
                  <a:schemeClr val="bg1"/>
                </a:solidFill>
              </a:rPr>
              <a:t>El trayecto del alumno hacia la zona de seguridad lo deberá hacer en el mayor orden posible, sin hablar, correr ni gritar, con paso rápido.</a:t>
            </a:r>
          </a:p>
          <a:p>
            <a:pPr algn="just" eaLnBrk="1" hangingPunct="1"/>
            <a:r>
              <a:rPr lang="es-ES" sz="1800" dirty="0">
                <a:solidFill>
                  <a:schemeClr val="bg1"/>
                </a:solidFill>
              </a:rPr>
              <a:t>Los alumnos, todo el personal y las visitas que se encuentren en el colegio deberán dirigirse a las zonas de seguridad y permanecer ahí hasta que se </a:t>
            </a:r>
            <a:r>
              <a:rPr lang="es-ES" sz="1800">
                <a:solidFill>
                  <a:schemeClr val="bg1"/>
                </a:solidFill>
              </a:rPr>
              <a:t>den indicaciones.</a:t>
            </a:r>
            <a:endParaRPr lang="es-ES" sz="1800" dirty="0">
              <a:solidFill>
                <a:schemeClr val="bg1"/>
              </a:solidFill>
            </a:endParaRPr>
          </a:p>
          <a:p>
            <a:pPr algn="just" eaLnBrk="1" hangingPunct="1"/>
            <a:r>
              <a:rPr lang="es-ES" sz="1800" dirty="0">
                <a:solidFill>
                  <a:schemeClr val="bg1"/>
                </a:solidFill>
              </a:rPr>
              <a:t>Al llegar a la zona de seguridad, el docente procederá a pasar asistencia, confirmando la presencia de todos sus alumnos.</a:t>
            </a:r>
          </a:p>
          <a:p>
            <a:pPr algn="just" eaLnBrk="1" hangingPunct="1"/>
            <a:endParaRPr lang="es-ES" sz="18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065CEA-2492-4706-88D7-786935BC186C}" type="slidenum">
              <a:rPr lang="es-ES" smtClean="0"/>
              <a:pPr>
                <a:defRPr/>
              </a:pPr>
              <a:t>6</a:t>
            </a:fld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D3D7B43-5B3C-99DF-3F2C-FFFB8F4B93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5" t="25850" r="28905" b="25850"/>
          <a:stretch/>
        </p:blipFill>
        <p:spPr>
          <a:xfrm>
            <a:off x="28127" y="6128454"/>
            <a:ext cx="774259" cy="68492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053EB4B-F8B3-2DC6-D33A-EC49BDDAF3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911" t="25850" r="49429" b="25850"/>
          <a:stretch/>
        </p:blipFill>
        <p:spPr>
          <a:xfrm>
            <a:off x="6932127" y="1628800"/>
            <a:ext cx="2211873" cy="3810065"/>
          </a:xfrm>
          <a:prstGeom prst="rect">
            <a:avLst/>
          </a:prstGeom>
        </p:spPr>
      </p:pic>
      <p:sp>
        <p:nvSpPr>
          <p:cNvPr id="12" name="Marcador de pie de página 3">
            <a:extLst>
              <a:ext uri="{FF2B5EF4-FFF2-40B4-BE49-F238E27FC236}">
                <a16:creationId xmlns:a16="http://schemas.microsoft.com/office/drawing/2014/main" id="{E85E53A0-F3F7-4F79-A751-A454798ED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01951" y="6356351"/>
            <a:ext cx="4433638" cy="365125"/>
          </a:xfrm>
        </p:spPr>
        <p:txBody>
          <a:bodyPr/>
          <a:lstStyle/>
          <a:p>
            <a:pPr>
              <a:defRPr/>
            </a:pPr>
            <a:r>
              <a:rPr lang="es-ES" dirty="0"/>
              <a:t>Plan de Emergencia 2025 v.1 Colegio Seminario Conciliar de Ancud</a:t>
            </a:r>
          </a:p>
        </p:txBody>
      </p:sp>
    </p:spTree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70" y="692696"/>
            <a:ext cx="6876256" cy="73558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4000" b="1" dirty="0">
                <a:solidFill>
                  <a:schemeClr val="bg1"/>
                </a:solidFill>
              </a:rPr>
              <a:t>Emergencia en caso de incendio</a:t>
            </a:r>
          </a:p>
        </p:txBody>
      </p:sp>
      <p:sp>
        <p:nvSpPr>
          <p:cNvPr id="40962" name="2 Marcador de contenido"/>
          <p:cNvSpPr>
            <a:spLocks noGrp="1"/>
          </p:cNvSpPr>
          <p:nvPr>
            <p:ph type="subTitle" idx="1"/>
          </p:nvPr>
        </p:nvSpPr>
        <p:spPr>
          <a:xfrm>
            <a:off x="34226" y="1484784"/>
            <a:ext cx="6843300" cy="4680521"/>
          </a:xfrm>
        </p:spPr>
        <p:txBody>
          <a:bodyPr>
            <a:normAutofit fontScale="92500" lnSpcReduction="10000"/>
          </a:bodyPr>
          <a:lstStyle/>
          <a:p>
            <a:pPr algn="just" eaLnBrk="1" hangingPunct="1">
              <a:buFont typeface="Wingdings 2" pitchFamily="18" charset="2"/>
              <a:buNone/>
            </a:pPr>
            <a:r>
              <a:rPr lang="es-ES" sz="2000" dirty="0">
                <a:solidFill>
                  <a:schemeClr val="bg1"/>
                </a:solidFill>
              </a:rPr>
              <a:t>a) Al producirse un principio de incendio se accionará la alarma interna, procediéndose a evacuar rápidamente las dependencias del colegio hacia las zonas de seguridad.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es-ES" sz="2000" dirty="0">
                <a:solidFill>
                  <a:schemeClr val="bg1"/>
                </a:solidFill>
              </a:rPr>
              <a:t>b) Junto con la alarma interna se comunicará a Bomberos y Carabineros respectivamente.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es-ES" sz="2000" dirty="0">
                <a:solidFill>
                  <a:schemeClr val="bg1"/>
                </a:solidFill>
              </a:rPr>
              <a:t>c) El principio de incendio debe ser atacado con la máxima rapidez y decisión, utilizando los extintores y red húmeda que se encuentran ubicados en puntos estratégicos dentro el establecimiento.</a:t>
            </a:r>
            <a:endParaRPr lang="es-ES" sz="200" dirty="0">
              <a:solidFill>
                <a:schemeClr val="bg1"/>
              </a:solidFill>
            </a:endParaRPr>
          </a:p>
          <a:p>
            <a:pPr algn="just" eaLnBrk="1" hangingPunct="1"/>
            <a:r>
              <a:rPr lang="es-ES" sz="2000" dirty="0">
                <a:solidFill>
                  <a:schemeClr val="bg1"/>
                </a:solidFill>
              </a:rPr>
              <a:t>Está acción debe ser realizada por el personal docente, inspectores o administrativos que se encuentren más próximos del lugar del incendio.</a:t>
            </a:r>
          </a:p>
          <a:p>
            <a:pPr algn="just" eaLnBrk="1" hangingPunct="1"/>
            <a:r>
              <a:rPr lang="es-ES" sz="2000" dirty="0">
                <a:solidFill>
                  <a:schemeClr val="bg1"/>
                </a:solidFill>
              </a:rPr>
              <a:t>En caso de no ser posible controlar el siniestro, todo el personal que presta ayuda en el control del incendio debe dirigirse a la zona de seguridad.</a:t>
            </a:r>
          </a:p>
          <a:p>
            <a:pPr algn="just" eaLnBrk="1" hangingPunct="1"/>
            <a:r>
              <a:rPr lang="es-ES" sz="2000" dirty="0">
                <a:solidFill>
                  <a:schemeClr val="bg1"/>
                </a:solidFill>
              </a:rPr>
              <a:t>Se recomienda no abrir más puertas y ventanas que las necesarias.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065CEA-2492-4706-88D7-786935BC186C}" type="slidenum">
              <a:rPr lang="es-ES" smtClean="0"/>
              <a:pPr>
                <a:defRPr/>
              </a:pPr>
              <a:t>7</a:t>
            </a:fld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F2A18F1-30DB-F0D0-1715-D2D1511932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5" t="25850" r="28905" b="25850"/>
          <a:stretch/>
        </p:blipFill>
        <p:spPr>
          <a:xfrm>
            <a:off x="28127" y="6128454"/>
            <a:ext cx="774259" cy="68492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1058B18-ED99-DC54-D4A8-B7348E2649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911" t="25850" r="49429" b="25850"/>
          <a:stretch/>
        </p:blipFill>
        <p:spPr>
          <a:xfrm>
            <a:off x="6932127" y="1628800"/>
            <a:ext cx="2211873" cy="3810065"/>
          </a:xfrm>
          <a:prstGeom prst="rect">
            <a:avLst/>
          </a:prstGeom>
        </p:spPr>
      </p:pic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A27FAEE0-C3A1-4A18-8984-68BA9421B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01951" y="6356351"/>
            <a:ext cx="4433638" cy="365125"/>
          </a:xfrm>
        </p:spPr>
        <p:txBody>
          <a:bodyPr/>
          <a:lstStyle/>
          <a:p>
            <a:pPr>
              <a:defRPr/>
            </a:pPr>
            <a:r>
              <a:rPr lang="es-ES" dirty="0"/>
              <a:t>Plan de Emergencia 2025 v.1 Colegio Seminario Conciliar de Ancud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5369" y="764704"/>
            <a:ext cx="5486400" cy="655171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3600" b="1" dirty="0">
                <a:solidFill>
                  <a:schemeClr val="bg1"/>
                </a:solidFill>
              </a:rPr>
              <a:t>Emergencia en caso de sismo</a:t>
            </a:r>
          </a:p>
        </p:txBody>
      </p:sp>
      <p:sp>
        <p:nvSpPr>
          <p:cNvPr id="41986" name="2 Marcador de contenido"/>
          <p:cNvSpPr>
            <a:spLocks noGrp="1"/>
          </p:cNvSpPr>
          <p:nvPr>
            <p:ph type="subTitle" idx="1"/>
          </p:nvPr>
        </p:nvSpPr>
        <p:spPr>
          <a:xfrm>
            <a:off x="107504" y="1635899"/>
            <a:ext cx="6696744" cy="4673421"/>
          </a:xfrm>
        </p:spPr>
        <p:txBody>
          <a:bodyPr>
            <a:normAutofit fontScale="92500" lnSpcReduction="20000"/>
          </a:bodyPr>
          <a:lstStyle/>
          <a:p>
            <a:pPr algn="just" eaLnBrk="1" hangingPunct="1">
              <a:buFont typeface="Wingdings 2" pitchFamily="18" charset="2"/>
              <a:buNone/>
            </a:pPr>
            <a:r>
              <a:rPr lang="es-ES" sz="1800" b="1" dirty="0">
                <a:solidFill>
                  <a:srgbClr val="0070C0"/>
                </a:solidFill>
              </a:rPr>
              <a:t>Durante el sismo.</a:t>
            </a:r>
            <a:endParaRPr lang="es-ES" sz="1800" dirty="0">
              <a:solidFill>
                <a:srgbClr val="0070C0"/>
              </a:solidFill>
            </a:endParaRPr>
          </a:p>
          <a:p>
            <a:pPr algn="just" eaLnBrk="1" hangingPunct="1">
              <a:buFont typeface="Wingdings 2" pitchFamily="18" charset="2"/>
              <a:buNone/>
            </a:pPr>
            <a:r>
              <a:rPr lang="es-ES" sz="1800" dirty="0">
                <a:solidFill>
                  <a:schemeClr val="bg1"/>
                </a:solidFill>
              </a:rPr>
              <a:t>a) Los docentes deben mantener la calma y alertar a los alumnos.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es-ES" sz="1800" dirty="0">
                <a:solidFill>
                  <a:schemeClr val="bg1"/>
                </a:solidFill>
              </a:rPr>
              <a:t>b) Las puertas de salida de la sala, pasillos y oficinas deben abrirse por la persona mas cercana a estas .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es-ES" sz="1800" dirty="0">
                <a:solidFill>
                  <a:schemeClr val="bg1"/>
                </a:solidFill>
              </a:rPr>
              <a:t>c) Los alumnos que realizan actividades en talleres o laboratorios, deberán desenergizar los equipos o máquinas que estén ocupando (mecheros, calefactores, etc.) 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es-ES" sz="1800" dirty="0">
                <a:solidFill>
                  <a:schemeClr val="bg1"/>
                </a:solidFill>
              </a:rPr>
              <a:t>d) Los alumnos deberán alejarse de las ventanas, ya que la vibración puede ocasionar la ruptura de los vidrios.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es-ES" sz="1800" dirty="0">
                <a:solidFill>
                  <a:schemeClr val="bg1"/>
                </a:solidFill>
              </a:rPr>
              <a:t>e) En caso que se produzcan desprendimientos de iluminación, estantería, adornos, etcétera, los alumnos deben buscar protección bajo los bancos, cubriendo su cabeza con los brazos.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es-ES" sz="1800" dirty="0">
                <a:solidFill>
                  <a:schemeClr val="bg1"/>
                </a:solidFill>
              </a:rPr>
              <a:t>f) Durante el sismo </a:t>
            </a:r>
            <a:r>
              <a:rPr lang="es-ES" sz="1800" b="1" dirty="0">
                <a:solidFill>
                  <a:schemeClr val="bg1"/>
                </a:solidFill>
              </a:rPr>
              <a:t>NO SE DEBE EVACUAR</a:t>
            </a:r>
            <a:r>
              <a:rPr lang="es-ES" sz="1800" dirty="0">
                <a:solidFill>
                  <a:schemeClr val="bg1"/>
                </a:solidFill>
              </a:rPr>
              <a:t>, ya que esto constituye la mayor taza de accidentes y lesionados.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es-CL" sz="1800" dirty="0">
                <a:solidFill>
                  <a:schemeClr val="bg1"/>
                </a:solidFill>
              </a:rPr>
              <a:t>g) </a:t>
            </a:r>
            <a:r>
              <a:rPr lang="es-ES" sz="1800" dirty="0">
                <a:solidFill>
                  <a:schemeClr val="bg1"/>
                </a:solidFill>
              </a:rPr>
              <a:t>Si el alumno se encuentra en recreo o en otra actividad sin la presencia del profesor, debe dirigirse inmediatamente hacia la zona de seguridad más cercana, en caso contrario, quedarse cerca de pilares y cubrir su cabezas con los brazos.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065CEA-2492-4706-88D7-786935BC186C}" type="slidenum">
              <a:rPr lang="es-ES" smtClean="0"/>
              <a:pPr>
                <a:defRPr/>
              </a:pPr>
              <a:t>8</a:t>
            </a:fld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866D240-DD5D-7FE1-00EF-4B75528D6C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5" t="25850" r="28905" b="25850"/>
          <a:stretch/>
        </p:blipFill>
        <p:spPr>
          <a:xfrm>
            <a:off x="28127" y="6128454"/>
            <a:ext cx="774259" cy="68492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6393B85-EAF6-BF55-7331-C4D3A1436B4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911" t="25850" r="49429" b="25850"/>
          <a:stretch/>
        </p:blipFill>
        <p:spPr>
          <a:xfrm>
            <a:off x="6932127" y="1628800"/>
            <a:ext cx="2211873" cy="3810065"/>
          </a:xfrm>
          <a:prstGeom prst="rect">
            <a:avLst/>
          </a:prstGeom>
        </p:spPr>
      </p:pic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859FF5CD-72FE-4163-B560-2FB5C1104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01951" y="6356351"/>
            <a:ext cx="4433638" cy="365125"/>
          </a:xfrm>
        </p:spPr>
        <p:txBody>
          <a:bodyPr/>
          <a:lstStyle/>
          <a:p>
            <a:pPr>
              <a:defRPr/>
            </a:pPr>
            <a:r>
              <a:rPr lang="es-ES" dirty="0"/>
              <a:t>Plan de Emergencia 2025 v.1 Colegio Seminario Conciliar de Ancud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2 Marcador de contenido"/>
          <p:cNvSpPr>
            <a:spLocks noGrp="1"/>
          </p:cNvSpPr>
          <p:nvPr>
            <p:ph type="subTitle" idx="1"/>
          </p:nvPr>
        </p:nvSpPr>
        <p:spPr>
          <a:xfrm>
            <a:off x="107504" y="2132856"/>
            <a:ext cx="6203907" cy="3451790"/>
          </a:xfrm>
        </p:spPr>
        <p:txBody>
          <a:bodyPr>
            <a:normAutofit/>
          </a:bodyPr>
          <a:lstStyle/>
          <a:p>
            <a:pPr algn="just" eaLnBrk="1" hangingPunct="1">
              <a:buFont typeface="Wingdings 2" pitchFamily="18" charset="2"/>
              <a:buNone/>
            </a:pPr>
            <a:r>
              <a:rPr lang="es-ES" sz="2000" b="1" dirty="0">
                <a:solidFill>
                  <a:srgbClr val="0070C0"/>
                </a:solidFill>
              </a:rPr>
              <a:t>Después del sismo:</a:t>
            </a:r>
            <a:endParaRPr lang="es-ES" sz="2000" dirty="0">
              <a:solidFill>
                <a:srgbClr val="0070C0"/>
              </a:solidFill>
            </a:endParaRPr>
          </a:p>
          <a:p>
            <a:pPr algn="just" eaLnBrk="1" hangingPunct="1"/>
            <a:r>
              <a:rPr lang="es-ES" sz="2000" dirty="0">
                <a:solidFill>
                  <a:schemeClr val="bg1"/>
                </a:solidFill>
              </a:rPr>
              <a:t>a) Se debe proceder a la evacuación total del edificio hacia las zonas de seguridad, manteniendo la calma, silencio y el orden.</a:t>
            </a:r>
          </a:p>
          <a:p>
            <a:pPr algn="just" eaLnBrk="1" hangingPunct="1"/>
            <a:r>
              <a:rPr lang="es-ES" sz="2000" dirty="0">
                <a:solidFill>
                  <a:schemeClr val="bg1"/>
                </a:solidFill>
              </a:rPr>
              <a:t>b) Cada profesor deberá asegurarse de que se encuentren todos los alumnos del curso a su cargo, informará las novedades y aguardará instrucciones.</a:t>
            </a:r>
          </a:p>
          <a:p>
            <a:pPr algn="just" eaLnBrk="1" hangingPunct="1"/>
            <a:r>
              <a:rPr lang="es-ES" sz="2000" dirty="0">
                <a:solidFill>
                  <a:schemeClr val="bg1"/>
                </a:solidFill>
              </a:rPr>
              <a:t>c) El personal responsable evaluará las condiciones del edificio y tomará la decisión, comunicando el regreso a las salas de clases.</a:t>
            </a:r>
          </a:p>
          <a:p>
            <a:pPr algn="just" eaLnBrk="1" hangingPunct="1">
              <a:buFont typeface="Wingdings 2" pitchFamily="18" charset="2"/>
              <a:buNone/>
            </a:pPr>
            <a:endParaRPr lang="es-CL" sz="20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065CEA-2492-4706-88D7-786935BC186C}" type="slidenum">
              <a:rPr lang="es-ES" smtClean="0"/>
              <a:pPr>
                <a:defRPr/>
              </a:pPr>
              <a:t>9</a:t>
            </a:fld>
            <a:endParaRPr lang="es-ES" dirty="0"/>
          </a:p>
        </p:txBody>
      </p:sp>
      <p:sp>
        <p:nvSpPr>
          <p:cNvPr id="10" name="1 Título"/>
          <p:cNvSpPr>
            <a:spLocks noGrp="1"/>
          </p:cNvSpPr>
          <p:nvPr>
            <p:ph type="ctrTitle"/>
          </p:nvPr>
        </p:nvSpPr>
        <p:spPr>
          <a:xfrm>
            <a:off x="21704" y="764704"/>
            <a:ext cx="5486400" cy="655171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3600" b="1" dirty="0">
                <a:solidFill>
                  <a:schemeClr val="bg1"/>
                </a:solidFill>
              </a:rPr>
              <a:t>Emergencia en caso de sismo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E988499-5705-005D-862F-BEB4D4DAE0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5" t="25850" r="28905" b="25850"/>
          <a:stretch/>
        </p:blipFill>
        <p:spPr>
          <a:xfrm>
            <a:off x="28127" y="6128454"/>
            <a:ext cx="774259" cy="68492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A328CAD-376D-59BD-216C-26942651B9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911" t="25850" r="49429" b="25850"/>
          <a:stretch/>
        </p:blipFill>
        <p:spPr>
          <a:xfrm>
            <a:off x="6932127" y="1628800"/>
            <a:ext cx="2211873" cy="3810065"/>
          </a:xfrm>
          <a:prstGeom prst="rect">
            <a:avLst/>
          </a:prstGeom>
        </p:spPr>
      </p:pic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4E55B0F6-922F-4DCF-9173-5A285C30D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01951" y="6356351"/>
            <a:ext cx="4433638" cy="365125"/>
          </a:xfrm>
        </p:spPr>
        <p:txBody>
          <a:bodyPr/>
          <a:lstStyle/>
          <a:p>
            <a:pPr>
              <a:defRPr/>
            </a:pPr>
            <a:r>
              <a:rPr lang="es-ES" dirty="0"/>
              <a:t>Plan de Emergencia 2025 v.1 Colegio Seminario Conciliar de Ancud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arco">
  <a:themeElements>
    <a:clrScheme name="Marco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Marco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arco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TM03457475[[fn=Marco]]</Template>
  <TotalTime>8297</TotalTime>
  <Words>1804</Words>
  <Application>Microsoft Office PowerPoint</Application>
  <PresentationFormat>Presentación en pantalla (4:3)</PresentationFormat>
  <Paragraphs>277</Paragraphs>
  <Slides>30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8" baseType="lpstr">
      <vt:lpstr>Arial</vt:lpstr>
      <vt:lpstr>Bernard MT Condensed</vt:lpstr>
      <vt:lpstr>Calibri</vt:lpstr>
      <vt:lpstr>Corbel</vt:lpstr>
      <vt:lpstr>Gill Sans MT</vt:lpstr>
      <vt:lpstr>Wingdings</vt:lpstr>
      <vt:lpstr>Wingdings 2</vt:lpstr>
      <vt:lpstr>Marco</vt:lpstr>
      <vt:lpstr>Plan de Emergencia 2025 </vt:lpstr>
      <vt:lpstr>Objetivos.</vt:lpstr>
      <vt:lpstr>Presentación de PowerPoint</vt:lpstr>
      <vt:lpstr>Zona 1:  Alondra Vidal Úrsula Villegas</vt:lpstr>
      <vt:lpstr>Presentación de PowerPoint</vt:lpstr>
      <vt:lpstr>Pasos a seguir en caso de emergencia</vt:lpstr>
      <vt:lpstr>Emergencia en caso de incendio</vt:lpstr>
      <vt:lpstr>Emergencia en caso de sismo</vt:lpstr>
      <vt:lpstr>Emergencia en caso de sismo</vt:lpstr>
      <vt:lpstr>Zonas de Seguridad</vt:lpstr>
      <vt:lpstr>ZONA N°1 Salida de emergencia Nº 1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ZONA N°3  Salida de emergencia directa</vt:lpstr>
      <vt:lpstr>Presentación de PowerPoint</vt:lpstr>
      <vt:lpstr>Presentación de PowerPoint</vt:lpstr>
      <vt:lpstr>Presentación de PowerPoint</vt:lpstr>
      <vt:lpstr>Presentación de PowerPoint</vt:lpstr>
      <vt:lpstr> ZONA N°5  Salida de emergencia N°12</vt:lpstr>
      <vt:lpstr>Presentación de PowerPoint</vt:lpstr>
      <vt:lpstr>ZONA N°6</vt:lpstr>
      <vt:lpstr>Presentación de PowerPoint</vt:lpstr>
      <vt:lpstr>ZONA N°7</vt:lpstr>
      <vt:lpstr>Comité de Seguridad Escolar</vt:lpstr>
      <vt:lpstr>Presentación de PowerPoint</vt:lpstr>
      <vt:lpstr>Plan de Emergencia 2025</vt:lpstr>
    </vt:vector>
  </TitlesOfParts>
  <Company>PiKoMuLe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de Evacuacion</dc:title>
  <dc:creator>Windows Vista SP1 Relax Edition 2</dc:creator>
  <cp:lastModifiedBy>ricardo oyarzo</cp:lastModifiedBy>
  <cp:revision>327</cp:revision>
  <cp:lastPrinted>2020-01-13T14:37:20Z</cp:lastPrinted>
  <dcterms:created xsi:type="dcterms:W3CDTF">2010-03-18T12:27:22Z</dcterms:created>
  <dcterms:modified xsi:type="dcterms:W3CDTF">2025-03-27T19:44:57Z</dcterms:modified>
</cp:coreProperties>
</file>